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5" r:id="rId2"/>
    <p:sldId id="410" r:id="rId3"/>
    <p:sldId id="411" r:id="rId4"/>
    <p:sldId id="992" r:id="rId5"/>
    <p:sldId id="389" r:id="rId6"/>
    <p:sldId id="397" r:id="rId7"/>
    <p:sldId id="399" r:id="rId8"/>
    <p:sldId id="400" r:id="rId9"/>
    <p:sldId id="994" r:id="rId10"/>
    <p:sldId id="346" r:id="rId11"/>
    <p:sldId id="995" r:id="rId12"/>
    <p:sldId id="993" r:id="rId13"/>
    <p:sldId id="391" r:id="rId14"/>
    <p:sldId id="409" r:id="rId15"/>
    <p:sldId id="40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94F51A-427A-403C-B442-54A762142386}">
          <p14:sldIdLst>
            <p14:sldId id="265"/>
            <p14:sldId id="410"/>
            <p14:sldId id="411"/>
            <p14:sldId id="992"/>
            <p14:sldId id="389"/>
            <p14:sldId id="397"/>
            <p14:sldId id="399"/>
            <p14:sldId id="400"/>
            <p14:sldId id="994"/>
            <p14:sldId id="346"/>
            <p14:sldId id="995"/>
            <p14:sldId id="993"/>
            <p14:sldId id="391"/>
            <p14:sldId id="409"/>
            <p14:sldId id="406"/>
          </p14:sldIdLst>
        </p14:section>
      </p14:sectionLst>
    </p:ext>
    <p:ext uri="{EFAFB233-063F-42B5-8137-9DF3F51BA10A}">
      <p15:sldGuideLst xmlns:p15="http://schemas.microsoft.com/office/powerpoint/2012/main">
        <p15:guide id="1" orient="horz" pos="360" userDrawn="1">
          <p15:clr>
            <a:srgbClr val="A4A3A4"/>
          </p15:clr>
        </p15:guide>
        <p15:guide id="2" pos="672" userDrawn="1">
          <p15:clr>
            <a:srgbClr val="A4A3A4"/>
          </p15:clr>
        </p15:guide>
        <p15:guide id="3" pos="1248" userDrawn="1">
          <p15:clr>
            <a:srgbClr val="A4A3A4"/>
          </p15:clr>
        </p15:guide>
        <p15:guide id="4" orient="horz" pos="18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543"/>
    <a:srgbClr val="07B1AF"/>
    <a:srgbClr val="149CD8"/>
    <a:srgbClr val="FF9E18"/>
    <a:srgbClr val="63C3EA"/>
    <a:srgbClr val="3BBFAD"/>
    <a:srgbClr val="FFBB5D"/>
    <a:srgbClr val="BCBCBC"/>
    <a:srgbClr val="FFC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04" autoAdjust="0"/>
    <p:restoredTop sz="75843" autoAdjust="0"/>
  </p:normalViewPr>
  <p:slideViewPr>
    <p:cSldViewPr snapToGrid="0" snapToObjects="1">
      <p:cViewPr varScale="1">
        <p:scale>
          <a:sx n="54" d="100"/>
          <a:sy n="54" d="100"/>
        </p:scale>
        <p:origin x="846" y="78"/>
      </p:cViewPr>
      <p:guideLst>
        <p:guide orient="horz" pos="360"/>
        <p:guide pos="672"/>
        <p:guide pos="1248"/>
        <p:guide orient="horz" pos="184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924AA-72EC-ED45-9C8A-DE81D0287236}" type="datetimeFigureOut">
              <a:rPr lang="en-US" smtClean="0"/>
              <a:t>5/2/2022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373FBC-4CF0-1545-BC6D-D179C4FE1C46}" type="slidenum">
              <a:rPr lang="en-US" smtClean="0"/>
              <a:t>‹#›</a:t>
            </a:fld>
            <a:endParaRPr lang="en-US" dirty="0"/>
          </a:p>
        </p:txBody>
      </p:sp>
    </p:spTree>
    <p:extLst>
      <p:ext uri="{BB962C8B-B14F-4D97-AF65-F5344CB8AC3E}">
        <p14:creationId xmlns:p14="http://schemas.microsoft.com/office/powerpoint/2010/main" val="1338562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t.ca.gov/about-caltrans/equity-stateme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373FBC-4CF0-1545-BC6D-D179C4FE1C46}" type="slidenum">
              <a:rPr lang="en-US" smtClean="0"/>
              <a:t>1</a:t>
            </a:fld>
            <a:endParaRPr lang="en-US" dirty="0"/>
          </a:p>
        </p:txBody>
      </p:sp>
    </p:spTree>
    <p:extLst>
      <p:ext uri="{BB962C8B-B14F-4D97-AF65-F5344CB8AC3E}">
        <p14:creationId xmlns:p14="http://schemas.microsoft.com/office/powerpoint/2010/main" val="326558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image gives us a quick visualization of equality vs equity. We see in the equality visualizing that everyone has the same size and type of bike. This is representative of equal treatment for all but it doesn’t always create equal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bottom image portrays different sizes and types of bikes that people could use and it tells us it visually represents the change that suits their needs. Equity is ensuring that everyone can succeed when we are able to change our services to meet the needs of different people and groups. Treatments that account for disparities.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Last fall, I saw a different graphic of equity that really resonated. </a:t>
            </a:r>
          </a:p>
          <a:p>
            <a:r>
              <a:rPr lang="en-US" dirty="0"/>
              <a:t>It is different from the familiar equity graphics many of us have used to explain equity visually or are used to seeing… similar to that of the last slide where there are  “individuals of different sizes (smaller or childlike) one the or bikes or the three individuals trying to watch a ball game.”</a:t>
            </a:r>
          </a:p>
          <a:p>
            <a:endParaRPr lang="en-US" dirty="0"/>
          </a:p>
          <a:p>
            <a:r>
              <a:rPr lang="en-US" dirty="0"/>
              <a:t>This image here by Nicolas Barcelo &amp; Sonya </a:t>
            </a:r>
            <a:r>
              <a:rPr lang="en-US" dirty="0" err="1"/>
              <a:t>Shadravan</a:t>
            </a:r>
            <a:r>
              <a:rPr lang="en-US" dirty="0"/>
              <a:t> (illustrated Aria </a:t>
            </a:r>
            <a:r>
              <a:rPr lang="en-US" dirty="0" err="1"/>
              <a:t>Ghalili</a:t>
            </a:r>
            <a:r>
              <a:rPr lang="en-US" dirty="0"/>
              <a:t>)  Portrays three individuals of equal size/stature, experiencing external forces that distort how tall they appear. </a:t>
            </a:r>
          </a:p>
          <a:p>
            <a:endParaRPr lang="en-US" dirty="0"/>
          </a:p>
          <a:p>
            <a:r>
              <a:rPr lang="en-US" dirty="0"/>
              <a:t>And I wanted to show this image because it reveals many biased foundational beliefs about innate differences in value or merit that often challenge our equity-based efforts. </a:t>
            </a:r>
          </a:p>
          <a:p>
            <a:endParaRPr lang="en-US" dirty="0"/>
          </a:p>
          <a:p>
            <a:r>
              <a:rPr lang="en-US" dirty="0"/>
              <a:t>Jeanie, Shalinee, David, and myself make up the core DEI leads- And many of you are championing DEI in your districts and offices. </a:t>
            </a:r>
          </a:p>
          <a:p>
            <a:endParaRPr lang="en-US" dirty="0"/>
          </a:p>
          <a:p>
            <a:r>
              <a:rPr lang="en-US" dirty="0"/>
              <a:t>This DEI team has worked tirelessly to build off the executive and staff level DEI commitments that started three years ago. </a:t>
            </a:r>
          </a:p>
          <a:p>
            <a:r>
              <a:rPr lang="en-US" dirty="0"/>
              <a:t>We took on new leadership roles to build, rebuild and reimagine our offices so that we are now in strategic positions to meaningfully coordinate, collaborate and holistically lead Caltrans DEI efforts.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2373FBC-4CF0-1545-BC6D-D179C4FE1C46}" type="slidenum">
              <a:rPr lang="en-US" smtClean="0"/>
              <a:t>10</a:t>
            </a:fld>
            <a:endParaRPr lang="en-US" dirty="0"/>
          </a:p>
        </p:txBody>
      </p:sp>
    </p:spTree>
    <p:extLst>
      <p:ext uri="{BB962C8B-B14F-4D97-AF65-F5344CB8AC3E}">
        <p14:creationId xmlns:p14="http://schemas.microsoft.com/office/powerpoint/2010/main" val="217684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50000"/>
              </a:lnSpc>
              <a:spcBef>
                <a:spcPts val="0"/>
              </a:spcBef>
              <a:spcAft>
                <a:spcPts val="1000"/>
              </a:spcAft>
              <a:buFont typeface="Arial" panose="020B0604020202020204" pitchFamily="34" charset="0"/>
              <a:buChar char="•"/>
            </a:pPr>
            <a:r>
              <a:rPr lang="en-US" sz="1050" i="0" dirty="0">
                <a:effectLst/>
                <a:latin typeface="Calibri" panose="020F0502020204030204" pitchFamily="34" charset="0"/>
                <a:ea typeface="Calibri" panose="020F0502020204030204" pitchFamily="34" charset="0"/>
              </a:rPr>
              <a:t>A lot of unlearning and learning taking place- We have to make sure staff understand equity, diversity and inclusion. </a:t>
            </a:r>
          </a:p>
          <a:p>
            <a:pPr marL="171450" marR="0" lvl="0" indent="-171450">
              <a:lnSpc>
                <a:spcPct val="150000"/>
              </a:lnSpc>
              <a:spcBef>
                <a:spcPts val="0"/>
              </a:spcBef>
              <a:spcAft>
                <a:spcPts val="1000"/>
              </a:spcAft>
              <a:buFont typeface="Arial" panose="020B0604020202020204" pitchFamily="34" charset="0"/>
              <a:buChar char="•"/>
            </a:pPr>
            <a:r>
              <a:rPr lang="en-US" sz="1050" i="0" dirty="0">
                <a:effectLst/>
                <a:latin typeface="Calibri" panose="020F0502020204030204" pitchFamily="34" charset="0"/>
                <a:ea typeface="Calibri" panose="020F0502020204030204" pitchFamily="34" charset="0"/>
              </a:rPr>
              <a:t>Make sure staff have the tools to make the necessary changes towards equity. </a:t>
            </a:r>
          </a:p>
          <a:p>
            <a:pPr marL="171450" marR="0" lvl="0" indent="-171450">
              <a:lnSpc>
                <a:spcPct val="150000"/>
              </a:lnSpc>
              <a:spcBef>
                <a:spcPts val="0"/>
              </a:spcBef>
              <a:spcAft>
                <a:spcPts val="1000"/>
              </a:spcAft>
              <a:buFont typeface="Arial" panose="020B0604020202020204" pitchFamily="34" charset="0"/>
              <a:buChar char="•"/>
            </a:pPr>
            <a:endParaRPr lang="en-US" sz="1050" i="0" dirty="0">
              <a:effectLst/>
              <a:latin typeface="Calibri" panose="020F0502020204030204" pitchFamily="34" charset="0"/>
              <a:ea typeface="Calibri" panose="020F0502020204030204" pitchFamily="34" charset="0"/>
            </a:endParaRPr>
          </a:p>
          <a:p>
            <a:pPr marL="171450" marR="0" lvl="0" indent="-171450">
              <a:lnSpc>
                <a:spcPct val="150000"/>
              </a:lnSpc>
              <a:spcBef>
                <a:spcPts val="0"/>
              </a:spcBef>
              <a:spcAft>
                <a:spcPts val="1000"/>
              </a:spcAft>
              <a:buFont typeface="Arial" panose="020B0604020202020204" pitchFamily="34" charset="0"/>
              <a:buChar char="•"/>
            </a:pPr>
            <a:r>
              <a:rPr lang="en-US" sz="1050" i="0" dirty="0">
                <a:effectLst/>
                <a:latin typeface="Calibri" panose="020F0502020204030204" pitchFamily="34" charset="0"/>
                <a:ea typeface="Calibri" panose="020F0502020204030204" pitchFamily="34" charset="0"/>
              </a:rPr>
              <a:t>Going beyond the statements: </a:t>
            </a:r>
          </a:p>
          <a:p>
            <a:pPr marL="171450" marR="0" lvl="0" indent="-171450">
              <a:lnSpc>
                <a:spcPct val="150000"/>
              </a:lnSpc>
              <a:spcBef>
                <a:spcPts val="0"/>
              </a:spcBef>
              <a:spcAft>
                <a:spcPts val="1000"/>
              </a:spcAft>
              <a:buFont typeface="Arial" panose="020B0604020202020204" pitchFamily="34" charset="0"/>
              <a:buChar char="•"/>
            </a:pPr>
            <a:r>
              <a:rPr lang="en-US" sz="1050" i="0" dirty="0">
                <a:effectLst/>
                <a:latin typeface="Calibri" panose="020F0502020204030204" pitchFamily="34" charset="0"/>
                <a:ea typeface="Calibri" panose="020F0502020204030204" pitchFamily="34" charset="0"/>
              </a:rPr>
              <a:t>Centering DEI in our training platforms</a:t>
            </a:r>
          </a:p>
          <a:p>
            <a:pPr marL="171450" marR="0" lvl="0" indent="-171450">
              <a:lnSpc>
                <a:spcPct val="150000"/>
              </a:lnSpc>
              <a:spcBef>
                <a:spcPts val="0"/>
              </a:spcBef>
              <a:spcAft>
                <a:spcPts val="1000"/>
              </a:spcAft>
              <a:buFont typeface="Arial" panose="020B0604020202020204" pitchFamily="34" charset="0"/>
              <a:buChar char="•"/>
            </a:pPr>
            <a:r>
              <a:rPr lang="en-US" sz="1050" i="0" dirty="0">
                <a:effectLst/>
                <a:latin typeface="Calibri" panose="020F0502020204030204" pitchFamily="34" charset="0"/>
                <a:ea typeface="Calibri" panose="020F0502020204030204" pitchFamily="34" charset="0"/>
              </a:rPr>
              <a:t>Equity 101 consultations</a:t>
            </a:r>
          </a:p>
          <a:p>
            <a:pPr marL="628650" marR="0" lvl="1" indent="-171450">
              <a:lnSpc>
                <a:spcPct val="150000"/>
              </a:lnSpc>
              <a:spcBef>
                <a:spcPts val="0"/>
              </a:spcBef>
              <a:spcAft>
                <a:spcPts val="1000"/>
              </a:spcAft>
              <a:buFont typeface="Arial" panose="020B0604020202020204" pitchFamily="34" charset="0"/>
              <a:buChar char="•"/>
            </a:pPr>
            <a:r>
              <a:rPr lang="en-US" sz="1050" i="0" dirty="0">
                <a:effectLst/>
                <a:latin typeface="Calibri" panose="020F0502020204030204" pitchFamily="34" charset="0"/>
                <a:ea typeface="Calibri" panose="020F0502020204030204" pitchFamily="34" charset="0"/>
              </a:rPr>
              <a:t>Program to program</a:t>
            </a:r>
          </a:p>
          <a:p>
            <a:pPr marL="628650" marR="0" lvl="1" indent="-171450">
              <a:lnSpc>
                <a:spcPct val="150000"/>
              </a:lnSpc>
              <a:spcBef>
                <a:spcPts val="0"/>
              </a:spcBef>
              <a:spcAft>
                <a:spcPts val="1000"/>
              </a:spcAft>
              <a:buFont typeface="Arial" panose="020B0604020202020204" pitchFamily="34" charset="0"/>
              <a:buChar char="•"/>
            </a:pPr>
            <a:r>
              <a:rPr lang="en-US" sz="1050" i="0" dirty="0">
                <a:effectLst/>
                <a:latin typeface="Calibri" panose="020F0502020204030204" pitchFamily="34" charset="0"/>
                <a:ea typeface="Calibri" panose="020F0502020204030204" pitchFamily="34" charset="0"/>
              </a:rPr>
              <a:t>Office to Office</a:t>
            </a:r>
          </a:p>
          <a:p>
            <a:pPr marL="171450" marR="0" lvl="0" indent="-171450">
              <a:lnSpc>
                <a:spcPct val="150000"/>
              </a:lnSpc>
              <a:spcBef>
                <a:spcPts val="0"/>
              </a:spcBef>
              <a:spcAft>
                <a:spcPts val="1000"/>
              </a:spcAft>
              <a:buFont typeface="Arial" panose="020B0604020202020204" pitchFamily="34" charset="0"/>
              <a:buChar char="•"/>
            </a:pPr>
            <a:r>
              <a:rPr lang="en-US" sz="1050" i="0" dirty="0">
                <a:effectLst/>
                <a:latin typeface="Calibri" panose="020F0502020204030204" pitchFamily="34" charset="0"/>
                <a:ea typeface="Calibri" panose="020F0502020204030204" pitchFamily="34" charset="0"/>
              </a:rPr>
              <a:t>Spring 2021 Glossary of Terms released and added to the living DEI tool kit</a:t>
            </a:r>
          </a:p>
          <a:p>
            <a:pPr marL="171450" marR="0" lvl="0" indent="-171450">
              <a:lnSpc>
                <a:spcPct val="150000"/>
              </a:lnSpc>
              <a:spcBef>
                <a:spcPts val="0"/>
              </a:spcBef>
              <a:spcAft>
                <a:spcPts val="1000"/>
              </a:spcAft>
              <a:buFont typeface="Arial" panose="020B0604020202020204" pitchFamily="34" charset="0"/>
              <a:buChar char="•"/>
            </a:pPr>
            <a:r>
              <a:rPr lang="en-US" sz="1050" b="1" i="0" dirty="0">
                <a:effectLst/>
                <a:latin typeface="Calibri" panose="020F0502020204030204" pitchFamily="34" charset="0"/>
                <a:ea typeface="Calibri" panose="020F0502020204030204" pitchFamily="34" charset="0"/>
              </a:rPr>
              <a:t>Expanded Diversity and Heritage Month Celebrations</a:t>
            </a:r>
          </a:p>
          <a:p>
            <a:pPr marL="628650" marR="0" lvl="1" indent="-171450">
              <a:lnSpc>
                <a:spcPct val="150000"/>
              </a:lnSpc>
              <a:spcBef>
                <a:spcPts val="0"/>
              </a:spcBef>
              <a:spcAft>
                <a:spcPts val="1000"/>
              </a:spcAft>
              <a:buFont typeface="Arial" panose="020B0604020202020204" pitchFamily="34" charset="0"/>
              <a:buChar char="•"/>
            </a:pPr>
            <a:r>
              <a:rPr lang="en-US" sz="1050" i="0" dirty="0">
                <a:effectLst/>
                <a:latin typeface="Calibri" panose="020F0502020204030204" pitchFamily="34" charset="0"/>
                <a:ea typeface="Calibri" panose="020F0502020204030204" pitchFamily="34" charset="0"/>
              </a:rPr>
              <a:t>Equity and Justice Centered discussion and content </a:t>
            </a:r>
          </a:p>
          <a:p>
            <a:pPr marL="1085850" marR="0" lvl="2" indent="-171450">
              <a:lnSpc>
                <a:spcPct val="150000"/>
              </a:lnSpc>
              <a:spcBef>
                <a:spcPts val="0"/>
              </a:spcBef>
              <a:spcAft>
                <a:spcPts val="1000"/>
              </a:spcAft>
              <a:buFont typeface="Arial" panose="020B0604020202020204" pitchFamily="34" charset="0"/>
              <a:buChar char="•"/>
            </a:pPr>
            <a:r>
              <a:rPr lang="en-US" sz="1050" i="0" dirty="0">
                <a:effectLst/>
                <a:latin typeface="Calibri" panose="020F0502020204030204" pitchFamily="34" charset="0"/>
                <a:ea typeface="Calibri" panose="020F0502020204030204" pitchFamily="34" charset="0"/>
              </a:rPr>
              <a:t>Highlighting internal and external leaders</a:t>
            </a:r>
          </a:p>
          <a:p>
            <a:pPr marL="171450" marR="0" lvl="0" indent="-171450">
              <a:lnSpc>
                <a:spcPct val="150000"/>
              </a:lnSpc>
              <a:spcBef>
                <a:spcPts val="0"/>
              </a:spcBef>
              <a:spcAft>
                <a:spcPts val="1000"/>
              </a:spcAft>
              <a:buFont typeface="Arial" panose="020B0604020202020204" pitchFamily="34" charset="0"/>
              <a:buChar char="•"/>
            </a:pPr>
            <a:r>
              <a:rPr lang="en-US" sz="1050" i="0" dirty="0">
                <a:effectLst/>
                <a:latin typeface="Calibri" panose="020F0502020204030204" pitchFamily="34" charset="0"/>
                <a:ea typeface="Calibri" panose="020F0502020204030204" pitchFamily="34" charset="0"/>
              </a:rPr>
              <a:t>Equitable Engagement Training Platform (DOTP) </a:t>
            </a:r>
          </a:p>
          <a:p>
            <a:pPr marL="628650" marR="0" lvl="1" indent="-171450">
              <a:lnSpc>
                <a:spcPct val="150000"/>
              </a:lnSpc>
              <a:spcBef>
                <a:spcPts val="0"/>
              </a:spcBef>
              <a:spcAft>
                <a:spcPts val="1000"/>
              </a:spcAft>
              <a:buFont typeface="Arial" panose="020B0604020202020204" pitchFamily="34" charset="0"/>
              <a:buChar char="•"/>
            </a:pPr>
            <a:r>
              <a:rPr lang="en-US" sz="1050" i="0" dirty="0">
                <a:effectLst/>
                <a:latin typeface="Calibri" panose="020F0502020204030204" pitchFamily="34" charset="0"/>
                <a:ea typeface="Calibri" panose="020F0502020204030204" pitchFamily="34" charset="0"/>
              </a:rPr>
              <a:t>Pilot Effort </a:t>
            </a:r>
          </a:p>
          <a:p>
            <a:pPr marL="1085850" marR="0" lvl="2" indent="-171450">
              <a:lnSpc>
                <a:spcPct val="150000"/>
              </a:lnSpc>
              <a:spcBef>
                <a:spcPts val="0"/>
              </a:spcBef>
              <a:spcAft>
                <a:spcPts val="1000"/>
              </a:spcAft>
              <a:buFont typeface="Arial" panose="020B0604020202020204" pitchFamily="34" charset="0"/>
              <a:buChar char="•"/>
            </a:pPr>
            <a:r>
              <a:rPr lang="en-US" sz="1050" i="0" dirty="0">
                <a:effectLst/>
                <a:latin typeface="Calibri" panose="020F0502020204030204" pitchFamily="34" charset="0"/>
                <a:ea typeface="Calibri" panose="020F0502020204030204" pitchFamily="34" charset="0"/>
              </a:rPr>
              <a:t>Cohort 1</a:t>
            </a:r>
          </a:p>
          <a:p>
            <a:pPr marL="1543050" marR="0" lvl="3" indent="-171450">
              <a:lnSpc>
                <a:spcPct val="150000"/>
              </a:lnSpc>
              <a:spcBef>
                <a:spcPts val="0"/>
              </a:spcBef>
              <a:spcAft>
                <a:spcPts val="1000"/>
              </a:spcAft>
              <a:buFont typeface="Arial" panose="020B0604020202020204" pitchFamily="34" charset="0"/>
              <a:buChar char="•"/>
            </a:pPr>
            <a:r>
              <a:rPr lang="en-US" sz="1050" i="0" dirty="0">
                <a:effectLst/>
                <a:latin typeface="Calibri" panose="020F0502020204030204" pitchFamily="34" charset="0"/>
                <a:ea typeface="Calibri" panose="020F0502020204030204" pitchFamily="34" charset="0"/>
              </a:rPr>
              <a:t>Next is Train the Trainer- </a:t>
            </a:r>
          </a:p>
          <a:p>
            <a:pPr marL="1543050" marR="0" lvl="3" indent="-171450">
              <a:lnSpc>
                <a:spcPct val="150000"/>
              </a:lnSpc>
              <a:spcBef>
                <a:spcPts val="0"/>
              </a:spcBef>
              <a:spcAft>
                <a:spcPts val="1000"/>
              </a:spcAft>
              <a:buFont typeface="Arial" panose="020B0604020202020204" pitchFamily="34" charset="0"/>
              <a:buChar char="•"/>
            </a:pPr>
            <a:endParaRPr lang="en-US" sz="1050" i="0" dirty="0">
              <a:effectLst/>
              <a:latin typeface="Calibri" panose="020F0502020204030204" pitchFamily="34" charset="0"/>
              <a:ea typeface="Calibri" panose="020F0502020204030204" pitchFamily="34" charset="0"/>
            </a:endParaRPr>
          </a:p>
          <a:p>
            <a:pPr marL="171450" marR="0" lvl="0" indent="-171450">
              <a:lnSpc>
                <a:spcPct val="150000"/>
              </a:lnSpc>
              <a:spcBef>
                <a:spcPts val="0"/>
              </a:spcBef>
              <a:spcAft>
                <a:spcPts val="1000"/>
              </a:spcAft>
              <a:buFont typeface="Arial" panose="020B0604020202020204" pitchFamily="34" charset="0"/>
              <a:buChar char="•"/>
            </a:pPr>
            <a:r>
              <a:rPr lang="en-US" sz="1200" b="0" i="0" kern="1200" dirty="0">
                <a:solidFill>
                  <a:schemeClr val="tx1"/>
                </a:solidFill>
                <a:effectLst/>
                <a:latin typeface="+mn-lt"/>
                <a:ea typeface="+mn-ea"/>
                <a:cs typeface="+mn-cs"/>
              </a:rPr>
              <a:t>Transportation Equity Workshops</a:t>
            </a:r>
          </a:p>
          <a:p>
            <a:pPr marL="628650" marR="0" lvl="1" indent="-171450">
              <a:lnSpc>
                <a:spcPct val="150000"/>
              </a:lnSpc>
              <a:spcBef>
                <a:spcPts val="0"/>
              </a:spcBef>
              <a:spcAft>
                <a:spcPts val="1000"/>
              </a:spcAft>
              <a:buFont typeface="Arial" panose="020B0604020202020204" pitchFamily="34" charset="0"/>
              <a:buChar char="•"/>
            </a:pPr>
            <a:r>
              <a:rPr lang="en-US" sz="1050" b="0" i="0" kern="1200" dirty="0">
                <a:solidFill>
                  <a:schemeClr val="tx1"/>
                </a:solidFill>
                <a:effectLst/>
                <a:latin typeface="+mn-lt"/>
                <a:ea typeface="+mn-ea"/>
                <a:cs typeface="+mn-cs"/>
              </a:rPr>
              <a:t>DRISI- UCD Support </a:t>
            </a:r>
            <a:endParaRPr lang="en-US" sz="1050" i="0" dirty="0">
              <a:effectLst/>
              <a:latin typeface="Calibri" panose="020F0502020204030204" pitchFamily="34" charset="0"/>
              <a:ea typeface="Calibri" panose="020F0502020204030204" pitchFamily="34" charset="0"/>
            </a:endParaRPr>
          </a:p>
          <a:p>
            <a:pPr marL="171450" marR="0" lvl="0" indent="-171450">
              <a:lnSpc>
                <a:spcPct val="150000"/>
              </a:lnSpc>
              <a:spcBef>
                <a:spcPts val="0"/>
              </a:spcBef>
              <a:spcAft>
                <a:spcPts val="1000"/>
              </a:spcAft>
              <a:buFont typeface="Arial" panose="020B0604020202020204" pitchFamily="34" charset="0"/>
              <a:buChar char="•"/>
            </a:pPr>
            <a:endParaRPr lang="en-US" sz="1050" i="0" dirty="0">
              <a:effectLst/>
              <a:latin typeface="Calibri" panose="020F0502020204030204" pitchFamily="34" charset="0"/>
              <a:ea typeface="Calibri" panose="020F0502020204030204" pitchFamily="34" charset="0"/>
            </a:endParaRPr>
          </a:p>
          <a:p>
            <a:pPr marL="171450" marR="0" lvl="0" indent="-171450">
              <a:lnSpc>
                <a:spcPct val="150000"/>
              </a:lnSpc>
              <a:spcBef>
                <a:spcPts val="0"/>
              </a:spcBef>
              <a:spcAft>
                <a:spcPts val="1000"/>
              </a:spcAft>
              <a:buFont typeface="Arial" panose="020B0604020202020204" pitchFamily="34" charset="0"/>
              <a:buChar char="•"/>
            </a:pPr>
            <a:r>
              <a:rPr lang="en-US" sz="1050" b="1" i="1" dirty="0">
                <a:effectLst/>
                <a:latin typeface="Calibri" panose="020F0502020204030204" pitchFamily="34" charset="0"/>
                <a:ea typeface="Calibri" panose="020F0502020204030204" pitchFamily="34" charset="0"/>
              </a:rPr>
              <a:t>District LUNCH and LEARN! (District specific, Outreach and education, community-centered efforts)</a:t>
            </a:r>
          </a:p>
        </p:txBody>
      </p:sp>
      <p:sp>
        <p:nvSpPr>
          <p:cNvPr id="4" name="Slide Number Placeholder 3"/>
          <p:cNvSpPr>
            <a:spLocks noGrp="1"/>
          </p:cNvSpPr>
          <p:nvPr>
            <p:ph type="sldNum" sz="quarter" idx="5"/>
          </p:nvPr>
        </p:nvSpPr>
        <p:spPr/>
        <p:txBody>
          <a:bodyPr/>
          <a:lstStyle/>
          <a:p>
            <a:fld id="{F2373FBC-4CF0-1545-BC6D-D179C4FE1C46}" type="slidenum">
              <a:rPr lang="en-US" smtClean="0"/>
              <a:t>11</a:t>
            </a:fld>
            <a:endParaRPr lang="en-US" dirty="0"/>
          </a:p>
        </p:txBody>
      </p:sp>
    </p:spTree>
    <p:extLst>
      <p:ext uri="{BB962C8B-B14F-4D97-AF65-F5344CB8AC3E}">
        <p14:creationId xmlns:p14="http://schemas.microsoft.com/office/powerpoint/2010/main" val="3340428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of you are familiar with the language of Direct and meaningful benefit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it is outlined by California Climate Investments and documented by AB 535 and AB 1550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Programs that are familiar are TRICP and LCTOP (Transit)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tools do you need to work with the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are you holding yourselves accountable to the Race and Equity Work?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are your riders? How do you prioritize service for the riders?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COVID Data- gives great insight to our riders that have continued to ride? What do they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Beyond minimum requirements- move away from checking boxes- set a higher threshold with the community. ADA YES and beyond.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Recognize that you may not have all the answer- partnership and collaboration with the community (CBO) this is key to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2373FBC-4CF0-1545-BC6D-D179C4FE1C46}" type="slidenum">
              <a:rPr lang="en-US" smtClean="0"/>
              <a:t>12</a:t>
            </a:fld>
            <a:endParaRPr lang="en-US" dirty="0"/>
          </a:p>
        </p:txBody>
      </p:sp>
    </p:spTree>
    <p:extLst>
      <p:ext uri="{BB962C8B-B14F-4D97-AF65-F5344CB8AC3E}">
        <p14:creationId xmlns:p14="http://schemas.microsoft.com/office/powerpoint/2010/main" val="1361609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2373FBC-4CF0-1545-BC6D-D179C4FE1C46}" type="slidenum">
              <a:rPr lang="en-US" smtClean="0"/>
              <a:t>13</a:t>
            </a:fld>
            <a:endParaRPr lang="en-US" dirty="0"/>
          </a:p>
        </p:txBody>
      </p:sp>
    </p:spTree>
    <p:extLst>
      <p:ext uri="{BB962C8B-B14F-4D97-AF65-F5344CB8AC3E}">
        <p14:creationId xmlns:p14="http://schemas.microsoft.com/office/powerpoint/2010/main" val="70254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government leaders are recognizing and making a commitment to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2373FBC-4CF0-1545-BC6D-D179C4FE1C46}" type="slidenum">
              <a:rPr lang="en-US" smtClean="0"/>
              <a:t>2</a:t>
            </a:fld>
            <a:endParaRPr lang="en-US" dirty="0"/>
          </a:p>
        </p:txBody>
      </p:sp>
    </p:spTree>
    <p:extLst>
      <p:ext uri="{BB962C8B-B14F-4D97-AF65-F5344CB8AC3E}">
        <p14:creationId xmlns:p14="http://schemas.microsoft.com/office/powerpoint/2010/main" val="990066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2373FBC-4CF0-1545-BC6D-D179C4FE1C46}" type="slidenum">
              <a:rPr lang="en-US" smtClean="0"/>
              <a:t>3</a:t>
            </a:fld>
            <a:endParaRPr lang="en-US" dirty="0"/>
          </a:p>
        </p:txBody>
      </p:sp>
    </p:spTree>
    <p:extLst>
      <p:ext uri="{BB962C8B-B14F-4D97-AF65-F5344CB8AC3E}">
        <p14:creationId xmlns:p14="http://schemas.microsoft.com/office/powerpoint/2010/main" val="4258382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US" dirty="0"/>
              <a:t>Equity Statement- one of the first for a State DOT. Especially calling out our ownership in harm to specific communities. Caltrans acknowledges that communities of color and under-served communities experienced fewer benefits and a greater share of negative impacts associated with our state’s transportation system. Some of these disparities reflect a history of transportation decision-making, policy, processes, planning, design, and construction that "quite literally put-up barriers, divided communities, and amplified racial inequities, particularly in our Black and Brown neighborhoods."….</a:t>
            </a:r>
          </a:p>
          <a:p>
            <a:pPr marL="171450" indent="-171450">
              <a:lnSpc>
                <a:spcPct val="90000"/>
              </a:lnSpc>
              <a:spcBef>
                <a:spcPts val="1000"/>
              </a:spcBef>
              <a:buFont typeface="Arial"/>
              <a:buChar char="•"/>
              <a:defRPr/>
            </a:pPr>
            <a:r>
              <a:rPr lang="en-US" dirty="0"/>
              <a:t>Caltrans recognizes our leadership role and unique responsibility in State government to eliminate barriers to provide more equitable transportation for all Californians. This understanding is the foundation for intentional decision-making that recognizes past, stops current, and prevents future harms from our actions.</a:t>
            </a:r>
          </a:p>
          <a:p>
            <a:pPr>
              <a:lnSpc>
                <a:spcPct val="90000"/>
              </a:lnSpc>
              <a:spcBef>
                <a:spcPts val="1000"/>
              </a:spcBef>
              <a:defRPr/>
            </a:pPr>
            <a:endParaRPr lang="en-US" dirty="0">
              <a:cs typeface="Calibri" panose="020F0502020204030204"/>
            </a:endParaRPr>
          </a:p>
          <a:p>
            <a:pPr marL="171450" indent="-171450">
              <a:buFont typeface="Arial"/>
              <a:buChar char="•"/>
              <a:defRPr/>
            </a:pPr>
            <a:endParaRPr lang="en-US" dirty="0">
              <a:cs typeface="Calibri" panose="020F0502020204030204"/>
            </a:endParaRPr>
          </a:p>
          <a:p>
            <a:pPr marL="171450" indent="-171450">
              <a:buFont typeface="Arial"/>
              <a:buChar char="•"/>
              <a:defRPr/>
            </a:pPr>
            <a:r>
              <a:rPr lang="en-US" dirty="0"/>
              <a:t>Where many Equity Goals and Actions are being carried out across the department </a:t>
            </a:r>
          </a:p>
          <a:p>
            <a:pPr marL="171450" indent="-171450">
              <a:buFont typeface="Arial"/>
              <a:buChar char="•"/>
              <a:defRPr/>
            </a:pPr>
            <a:endParaRPr lang="en-US" dirty="0">
              <a:cs typeface="Calibri" panose="020F0502020204030204"/>
            </a:endParaRPr>
          </a:p>
          <a:p>
            <a:pPr marL="171450" indent="-171450">
              <a:buFont typeface="Arial"/>
              <a:buChar char="•"/>
              <a:defRPr/>
            </a:pPr>
            <a:r>
              <a:rPr lang="en-US" dirty="0"/>
              <a:t>The focus includes the effects of transportation development on tribal cultural sites, places, landscapes, and areas of tribal stewardship concerns; </a:t>
            </a:r>
            <a:endParaRPr lang="en-US" dirty="0">
              <a:cs typeface="Calibri"/>
            </a:endParaRPr>
          </a:p>
          <a:p>
            <a:pPr marL="171450" indent="-171450">
              <a:buFont typeface="Arial"/>
              <a:buChar char="•"/>
              <a:defRPr/>
            </a:pPr>
            <a:r>
              <a:rPr lang="en-US" dirty="0"/>
              <a:t>Recently released our 2</a:t>
            </a:r>
            <a:r>
              <a:rPr lang="en-US" baseline="30000" dirty="0"/>
              <a:t>nd</a:t>
            </a:r>
            <a:r>
              <a:rPr lang="en-US" dirty="0"/>
              <a:t> REAP, calling it a Living Document- highlight where we started, what we have accomplished, and where we are going. </a:t>
            </a:r>
            <a:endParaRPr lang="en-US" dirty="0">
              <a:cs typeface="Calibri"/>
            </a:endParaRPr>
          </a:p>
          <a:p>
            <a:pPr marL="171450" indent="-171450">
              <a:buFont typeface="Arial"/>
              <a:buChar char="•"/>
              <a:defRPr/>
            </a:pPr>
            <a:endParaRPr lang="en-US" dirty="0"/>
          </a:p>
        </p:txBody>
      </p:sp>
      <p:sp>
        <p:nvSpPr>
          <p:cNvPr id="4" name="Slide Number Placeholder 3"/>
          <p:cNvSpPr>
            <a:spLocks noGrp="1"/>
          </p:cNvSpPr>
          <p:nvPr>
            <p:ph type="sldNum" sz="quarter" idx="5"/>
          </p:nvPr>
        </p:nvSpPr>
        <p:spPr/>
        <p:txBody>
          <a:bodyPr/>
          <a:lstStyle/>
          <a:p>
            <a:fld id="{F2373FBC-4CF0-1545-BC6D-D179C4FE1C46}" type="slidenum">
              <a:rPr lang="en-US" smtClean="0"/>
              <a:t>4</a:t>
            </a:fld>
            <a:endParaRPr lang="en-US"/>
          </a:p>
        </p:txBody>
      </p:sp>
    </p:spTree>
    <p:extLst>
      <p:ext uri="{BB962C8B-B14F-4D97-AF65-F5344CB8AC3E}">
        <p14:creationId xmlns:p14="http://schemas.microsoft.com/office/powerpoint/2010/main" val="6546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Caltrans Equity Statement</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meaningfully engage communities most impacted by structural racism in the creation and implementation of the programs and projects that impact their daily lives by creating more transparent, inclusive, and ongoing consultation and collaboration processes. We will achieve our equity commitments through an engagement process where everyone is treated with dignity and justice. We will reform our programs, policies, and procedures based on this engagement to avoid harm to frontline and vulnerable communities. We will prioritize projects that improve access for and provide meaningful benefits to underserved communities.</a:t>
            </a:r>
          </a:p>
        </p:txBody>
      </p:sp>
      <p:sp>
        <p:nvSpPr>
          <p:cNvPr id="4" name="Slide Number Placeholder 3"/>
          <p:cNvSpPr>
            <a:spLocks noGrp="1"/>
          </p:cNvSpPr>
          <p:nvPr>
            <p:ph type="sldNum" sz="quarter" idx="5"/>
          </p:nvPr>
        </p:nvSpPr>
        <p:spPr/>
        <p:txBody>
          <a:bodyPr/>
          <a:lstStyle/>
          <a:p>
            <a:fld id="{F2373FBC-4CF0-1545-BC6D-D179C4FE1C46}" type="slidenum">
              <a:rPr lang="en-US" smtClean="0"/>
              <a:t>5</a:t>
            </a:fld>
            <a:endParaRPr lang="en-US" dirty="0"/>
          </a:p>
        </p:txBody>
      </p:sp>
    </p:spTree>
    <p:extLst>
      <p:ext uri="{BB962C8B-B14F-4D97-AF65-F5344CB8AC3E}">
        <p14:creationId xmlns:p14="http://schemas.microsoft.com/office/powerpoint/2010/main" val="725594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commit to combatting the climate crisis and its disproportionate impact on frontline and vulnerable communities — such as Black and Indigenous peoples, communities of color, the people experiencing homelessness, people with disabilities, and youth. We will change how we plan, design, build, and maintain our transportation investments to create a more resilient system that more equitably distributes the benefits and burdens to the current and future generations of Californians.</a:t>
            </a:r>
          </a:p>
        </p:txBody>
      </p:sp>
      <p:sp>
        <p:nvSpPr>
          <p:cNvPr id="4" name="Slide Number Placeholder 3"/>
          <p:cNvSpPr>
            <a:spLocks noGrp="1"/>
          </p:cNvSpPr>
          <p:nvPr>
            <p:ph type="sldNum" sz="quarter" idx="5"/>
          </p:nvPr>
        </p:nvSpPr>
        <p:spPr/>
        <p:txBody>
          <a:bodyPr/>
          <a:lstStyle/>
          <a:p>
            <a:fld id="{F2373FBC-4CF0-1545-BC6D-D179C4FE1C46}" type="slidenum">
              <a:rPr lang="en-US" smtClean="0"/>
              <a:t>6</a:t>
            </a:fld>
            <a:endParaRPr lang="en-US" dirty="0"/>
          </a:p>
        </p:txBody>
      </p:sp>
    </p:spTree>
    <p:extLst>
      <p:ext uri="{BB962C8B-B14F-4D97-AF65-F5344CB8AC3E}">
        <p14:creationId xmlns:p14="http://schemas.microsoft.com/office/powerpoint/2010/main" val="3787151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our data, without taking conscious steps towards inclusion and equity within our diversity (internal and external), we risk the creating disparities and the replication of historical inequity. 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"Equity is taking a front-and-center role within Caltrans mission/vision/principles, so it relates to all of us“ And we are really trying to minimize and eliminate disparities from and within our transportation system. Equity is elevated to a value and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2373FBC-4CF0-1545-BC6D-D179C4FE1C46}" type="slidenum">
              <a:rPr lang="en-US" smtClean="0"/>
              <a:t>7</a:t>
            </a:fld>
            <a:endParaRPr lang="en-US" dirty="0"/>
          </a:p>
        </p:txBody>
      </p:sp>
    </p:spTree>
    <p:extLst>
      <p:ext uri="{BB962C8B-B14F-4D97-AF65-F5344CB8AC3E}">
        <p14:creationId xmlns:p14="http://schemas.microsoft.com/office/powerpoint/2010/main" val="495339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advancing Equity and Livability in all communities we are setting the stage for increased engagement to have an understanding of the needs of our communities so that we all thrive. </a:t>
            </a:r>
          </a:p>
        </p:txBody>
      </p:sp>
      <p:sp>
        <p:nvSpPr>
          <p:cNvPr id="4" name="Slide Number Placeholder 3"/>
          <p:cNvSpPr>
            <a:spLocks noGrp="1"/>
          </p:cNvSpPr>
          <p:nvPr>
            <p:ph type="sldNum" sz="quarter" idx="5"/>
          </p:nvPr>
        </p:nvSpPr>
        <p:spPr/>
        <p:txBody>
          <a:bodyPr/>
          <a:lstStyle/>
          <a:p>
            <a:fld id="{F2373FBC-4CF0-1545-BC6D-D179C4FE1C46}" type="slidenum">
              <a:rPr lang="en-US" smtClean="0"/>
              <a:t>8</a:t>
            </a:fld>
            <a:endParaRPr lang="en-US" dirty="0"/>
          </a:p>
        </p:txBody>
      </p:sp>
    </p:spTree>
    <p:extLst>
      <p:ext uri="{BB962C8B-B14F-4D97-AF65-F5344CB8AC3E}">
        <p14:creationId xmlns:p14="http://schemas.microsoft.com/office/powerpoint/2010/main" val="3258218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advancing Equity and Livability in all communities we are setting the stage for increased engagement to have an understanding of the needs of our communities so that we all thrive.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Prioritization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Funding </a:t>
            </a:r>
          </a:p>
        </p:txBody>
      </p:sp>
      <p:sp>
        <p:nvSpPr>
          <p:cNvPr id="4" name="Slide Number Placeholder 3"/>
          <p:cNvSpPr>
            <a:spLocks noGrp="1"/>
          </p:cNvSpPr>
          <p:nvPr>
            <p:ph type="sldNum" sz="quarter" idx="5"/>
          </p:nvPr>
        </p:nvSpPr>
        <p:spPr/>
        <p:txBody>
          <a:bodyPr/>
          <a:lstStyle/>
          <a:p>
            <a:fld id="{F2373FBC-4CF0-1545-BC6D-D179C4FE1C46}" type="slidenum">
              <a:rPr lang="en-US" smtClean="0"/>
              <a:t>9</a:t>
            </a:fld>
            <a:endParaRPr lang="en-US" dirty="0"/>
          </a:p>
        </p:txBody>
      </p:sp>
    </p:spTree>
    <p:extLst>
      <p:ext uri="{BB962C8B-B14F-4D97-AF65-F5344CB8AC3E}">
        <p14:creationId xmlns:p14="http://schemas.microsoft.com/office/powerpoint/2010/main" val="827185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898F80-B811-C544-8515-ABA902723BEA}"/>
              </a:ext>
            </a:extLst>
          </p:cNvPr>
          <p:cNvPicPr>
            <a:picLocks noChangeAspect="1"/>
          </p:cNvPicPr>
          <p:nvPr userDrawn="1"/>
        </p:nvPicPr>
        <p:blipFill>
          <a:blip r:embed="rId2"/>
          <a:stretch>
            <a:fillRect/>
          </a:stretch>
        </p:blipFill>
        <p:spPr>
          <a:xfrm>
            <a:off x="-2" y="-18492"/>
            <a:ext cx="12224872" cy="6876490"/>
          </a:xfrm>
          <a:prstGeom prst="rect">
            <a:avLst/>
          </a:prstGeom>
        </p:spPr>
      </p:pic>
      <p:sp>
        <p:nvSpPr>
          <p:cNvPr id="23" name="Title 22">
            <a:extLst>
              <a:ext uri="{FF2B5EF4-FFF2-40B4-BE49-F238E27FC236}">
                <a16:creationId xmlns:a16="http://schemas.microsoft.com/office/drawing/2014/main" id="{F33712E9-9235-F041-81B2-DE089F159824}"/>
              </a:ext>
            </a:extLst>
          </p:cNvPr>
          <p:cNvSpPr>
            <a:spLocks noGrp="1"/>
          </p:cNvSpPr>
          <p:nvPr>
            <p:ph type="title"/>
          </p:nvPr>
        </p:nvSpPr>
        <p:spPr>
          <a:xfrm>
            <a:off x="2653855" y="647700"/>
            <a:ext cx="7141309" cy="1325563"/>
          </a:xfrm>
        </p:spPr>
        <p:txBody>
          <a:bodyPr>
            <a:noAutofit/>
          </a:bodyPr>
          <a:lstStyle>
            <a:lvl1pPr>
              <a:defRPr sz="6000" b="0" i="0">
                <a:solidFill>
                  <a:srgbClr val="3D4543"/>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7505536"/>
      </p:ext>
    </p:extLst>
  </p:cSld>
  <p:clrMapOvr>
    <a:masterClrMapping/>
  </p:clrMapOvr>
  <p:extLst>
    <p:ext uri="{DCECCB84-F9BA-43D5-87BE-67443E8EF086}">
      <p15:sldGuideLst xmlns:p15="http://schemas.microsoft.com/office/powerpoint/2012/main">
        <p15:guide id="1" orient="horz" pos="6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44F4F89-4BA0-3242-BDAC-A6527CB1A13F}"/>
              </a:ext>
            </a:extLst>
          </p:cNvPr>
          <p:cNvSpPr/>
          <p:nvPr userDrawn="1"/>
        </p:nvSpPr>
        <p:spPr>
          <a:xfrm>
            <a:off x="0" y="0"/>
            <a:ext cx="12192000" cy="16510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44380BF2-5A80-F44E-9BB6-33A8F2029EEC}"/>
              </a:ext>
            </a:extLst>
          </p:cNvPr>
          <p:cNvSpPr>
            <a:spLocks noGrp="1"/>
          </p:cNvSpPr>
          <p:nvPr>
            <p:ph type="sldNum" sz="quarter" idx="12"/>
          </p:nvPr>
        </p:nvSpPr>
        <p:spPr>
          <a:xfrm>
            <a:off x="8119188" y="6484407"/>
            <a:ext cx="2743200" cy="365125"/>
          </a:xfrm>
        </p:spPr>
        <p:txBody>
          <a:bodyPr/>
          <a:lstStyle/>
          <a:p>
            <a:fld id="{7D150322-C1E7-9D44-B5E2-DE9E3889C00D}" type="slidenum">
              <a:rPr lang="en-US" smtClean="0"/>
              <a:t>‹#›</a:t>
            </a:fld>
            <a:endParaRPr lang="en-US" dirty="0"/>
          </a:p>
        </p:txBody>
      </p:sp>
      <p:grpSp>
        <p:nvGrpSpPr>
          <p:cNvPr id="2" name="Group 1">
            <a:extLst>
              <a:ext uri="{FF2B5EF4-FFF2-40B4-BE49-F238E27FC236}">
                <a16:creationId xmlns:a16="http://schemas.microsoft.com/office/drawing/2014/main" id="{AC26FECE-BBD1-48C9-973D-9BDDC62C7393}"/>
              </a:ext>
            </a:extLst>
          </p:cNvPr>
          <p:cNvGrpSpPr/>
          <p:nvPr userDrawn="1"/>
        </p:nvGrpSpPr>
        <p:grpSpPr>
          <a:xfrm>
            <a:off x="0" y="6492240"/>
            <a:ext cx="12192000" cy="365760"/>
            <a:chOff x="0" y="6492240"/>
            <a:chExt cx="12192000" cy="365760"/>
          </a:xfrm>
        </p:grpSpPr>
        <p:sp>
          <p:nvSpPr>
            <p:cNvPr id="9" name="Google Shape;10;p31">
              <a:extLst>
                <a:ext uri="{FF2B5EF4-FFF2-40B4-BE49-F238E27FC236}">
                  <a16:creationId xmlns:a16="http://schemas.microsoft.com/office/drawing/2014/main" id="{9F0DCE7E-E9B3-EF40-9ACB-FC42FE065D38}"/>
                </a:ext>
              </a:extLst>
            </p:cNvPr>
            <p:cNvSpPr/>
            <p:nvPr userDrawn="1"/>
          </p:nvSpPr>
          <p:spPr>
            <a:xfrm>
              <a:off x="0" y="6492240"/>
              <a:ext cx="11707738" cy="365760"/>
            </a:xfrm>
            <a:prstGeom prst="rect">
              <a:avLst/>
            </a:prstGeom>
            <a:solidFill>
              <a:srgbClr val="FF9E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panose="020B0604020202020204" pitchFamily="34" charset="0"/>
                <a:ea typeface="Century Gothic"/>
                <a:cs typeface="Century Gothic"/>
                <a:sym typeface="Century Gothic"/>
              </a:endParaRPr>
            </a:p>
          </p:txBody>
        </p:sp>
        <p:pic>
          <p:nvPicPr>
            <p:cNvPr id="10" name="Google Shape;11;p31">
              <a:extLst>
                <a:ext uri="{FF2B5EF4-FFF2-40B4-BE49-F238E27FC236}">
                  <a16:creationId xmlns:a16="http://schemas.microsoft.com/office/drawing/2014/main" id="{6E79BEA5-C97C-9046-BB3F-AA2A5B6252C2}"/>
                </a:ext>
              </a:extLst>
            </p:cNvPr>
            <p:cNvPicPr preferRelativeResize="0"/>
            <p:nvPr userDrawn="1"/>
          </p:nvPicPr>
          <p:blipFill rotWithShape="1">
            <a:blip r:embed="rId2">
              <a:alphaModFix/>
            </a:blip>
            <a:srcRect t="8857" b="27218"/>
            <a:stretch/>
          </p:blipFill>
          <p:spPr>
            <a:xfrm>
              <a:off x="11779644" y="6525793"/>
              <a:ext cx="412356" cy="282352"/>
            </a:xfrm>
            <a:prstGeom prst="rect">
              <a:avLst/>
            </a:prstGeom>
            <a:noFill/>
            <a:ln>
              <a:noFill/>
            </a:ln>
          </p:spPr>
        </p:pic>
      </p:grpSp>
      <p:sp>
        <p:nvSpPr>
          <p:cNvPr id="24" name="Title 22">
            <a:extLst>
              <a:ext uri="{FF2B5EF4-FFF2-40B4-BE49-F238E27FC236}">
                <a16:creationId xmlns:a16="http://schemas.microsoft.com/office/drawing/2014/main" id="{D9101142-FF30-CC4C-AB3E-9748787A0441}"/>
              </a:ext>
            </a:extLst>
          </p:cNvPr>
          <p:cNvSpPr>
            <a:spLocks noGrp="1"/>
          </p:cNvSpPr>
          <p:nvPr>
            <p:ph type="title"/>
          </p:nvPr>
        </p:nvSpPr>
        <p:spPr>
          <a:xfrm>
            <a:off x="963601" y="1"/>
            <a:ext cx="8385473" cy="1650999"/>
          </a:xfrm>
        </p:spPr>
        <p:txBody>
          <a:bodyPr anchor="ctr">
            <a:normAutofit/>
          </a:bodyPr>
          <a:lstStyle>
            <a:lvl1pPr>
              <a:lnSpc>
                <a:spcPts val="3800"/>
              </a:lnSpc>
              <a:spcBef>
                <a:spcPts val="4200"/>
              </a:spcBef>
              <a:defRPr sz="4800" b="1" i="0" spc="50" baseline="0">
                <a:solidFill>
                  <a:schemeClr val="bg1"/>
                </a:solidFill>
                <a:latin typeface="Arial" panose="020B0604020202020204" pitchFamily="34" charset="0"/>
              </a:defRPr>
            </a:lvl1pPr>
          </a:lstStyle>
          <a:p>
            <a:r>
              <a:rPr lang="en-US" dirty="0"/>
              <a:t>Click to edit Master title style</a:t>
            </a:r>
          </a:p>
        </p:txBody>
      </p:sp>
      <p:sp>
        <p:nvSpPr>
          <p:cNvPr id="29" name="Text Placeholder 28">
            <a:extLst>
              <a:ext uri="{FF2B5EF4-FFF2-40B4-BE49-F238E27FC236}">
                <a16:creationId xmlns:a16="http://schemas.microsoft.com/office/drawing/2014/main" id="{EA1E9C91-CD48-ED44-AB85-D46C64545A79}"/>
              </a:ext>
            </a:extLst>
          </p:cNvPr>
          <p:cNvSpPr>
            <a:spLocks noGrp="1"/>
          </p:cNvSpPr>
          <p:nvPr>
            <p:ph type="body" sz="quarter" idx="13"/>
          </p:nvPr>
        </p:nvSpPr>
        <p:spPr>
          <a:xfrm>
            <a:off x="2307492" y="2088896"/>
            <a:ext cx="8385175" cy="3683000"/>
          </a:xfrm>
        </p:spPr>
        <p:txBody>
          <a:bodyPr>
            <a:normAutofit/>
          </a:bodyPr>
          <a:lstStyle>
            <a:lvl1pPr marL="342900" indent="-342900">
              <a:lnSpc>
                <a:spcPct val="100000"/>
              </a:lnSpc>
              <a:spcAft>
                <a:spcPts val="600"/>
              </a:spcAft>
              <a:buClr>
                <a:srgbClr val="3BBFAD"/>
              </a:buClr>
              <a:buFont typeface="Wingdings" pitchFamily="2" charset="2"/>
              <a:buChar char="§"/>
              <a:defRPr sz="2400" b="0" i="0">
                <a:latin typeface="Arial" panose="020B0604020202020204" pitchFamily="34" charset="0"/>
              </a:defRPr>
            </a:lvl1pPr>
            <a:lvl2pPr marL="685800" indent="-228600">
              <a:buClr>
                <a:srgbClr val="3BBFAD"/>
              </a:buClr>
              <a:buFont typeface="Wingdings" pitchFamily="2" charset="2"/>
              <a:buChar char="§"/>
              <a:defRPr sz="2400" b="0" i="0">
                <a:latin typeface="Arial" panose="020B0604020202020204" pitchFamily="34" charset="0"/>
              </a:defRPr>
            </a:lvl2pPr>
            <a:lvl3pPr marL="1143000" indent="-228600">
              <a:buClr>
                <a:srgbClr val="3BBFAD"/>
              </a:buClr>
              <a:buFont typeface="Wingdings" pitchFamily="2" charset="2"/>
              <a:buChar char="§"/>
              <a:defRPr sz="2400" b="0" i="0">
                <a:latin typeface="Arial" panose="020B0604020202020204" pitchFamily="34" charset="0"/>
              </a:defRPr>
            </a:lvl3pPr>
            <a:lvl4pPr marL="1600200" indent="-228600">
              <a:buClr>
                <a:srgbClr val="3BBFAD"/>
              </a:buClr>
              <a:buFont typeface="Wingdings" pitchFamily="2" charset="2"/>
              <a:buChar char="§"/>
              <a:defRPr sz="2400" b="0" i="0">
                <a:latin typeface="Arial" panose="020B0604020202020204" pitchFamily="34" charset="0"/>
              </a:defRPr>
            </a:lvl4pPr>
            <a:lvl5pPr marL="2057400" indent="-228600">
              <a:buClr>
                <a:srgbClr val="3BBFAD"/>
              </a:buClr>
              <a:buFont typeface="Wingdings" pitchFamily="2" charset="2"/>
              <a:buChar char="§"/>
              <a:defRPr sz="2400"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7841511"/>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672" userDrawn="1">
          <p15:clr>
            <a:srgbClr val="FBAE40"/>
          </p15:clr>
        </p15:guide>
        <p15:guide id="3" orient="horz" pos="1296" userDrawn="1">
          <p15:clr>
            <a:srgbClr val="FBAE40"/>
          </p15:clr>
        </p15:guide>
        <p15:guide id="4" pos="7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00478BF-A27B-4D33-8723-11E936403AD4}"/>
              </a:ext>
            </a:extLst>
          </p:cNvPr>
          <p:cNvGrpSpPr/>
          <p:nvPr userDrawn="1"/>
        </p:nvGrpSpPr>
        <p:grpSpPr>
          <a:xfrm>
            <a:off x="0" y="6492240"/>
            <a:ext cx="12192000" cy="365760"/>
            <a:chOff x="0" y="6492240"/>
            <a:chExt cx="12192000" cy="365760"/>
          </a:xfrm>
        </p:grpSpPr>
        <p:sp>
          <p:nvSpPr>
            <p:cNvPr id="12" name="Google Shape;10;p31">
              <a:extLst>
                <a:ext uri="{FF2B5EF4-FFF2-40B4-BE49-F238E27FC236}">
                  <a16:creationId xmlns:a16="http://schemas.microsoft.com/office/drawing/2014/main" id="{788051CC-A345-4DBD-85D0-449ADDDD1D1E}"/>
                </a:ext>
              </a:extLst>
            </p:cNvPr>
            <p:cNvSpPr/>
            <p:nvPr userDrawn="1"/>
          </p:nvSpPr>
          <p:spPr>
            <a:xfrm>
              <a:off x="0" y="6492240"/>
              <a:ext cx="11707738" cy="365760"/>
            </a:xfrm>
            <a:prstGeom prst="rect">
              <a:avLst/>
            </a:prstGeom>
            <a:solidFill>
              <a:srgbClr val="FF9E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panose="020B0604020202020204" pitchFamily="34" charset="0"/>
                <a:ea typeface="Century Gothic"/>
                <a:cs typeface="Century Gothic"/>
                <a:sym typeface="Century Gothic"/>
              </a:endParaRPr>
            </a:p>
          </p:txBody>
        </p:sp>
        <p:pic>
          <p:nvPicPr>
            <p:cNvPr id="13" name="Google Shape;11;p31">
              <a:extLst>
                <a:ext uri="{FF2B5EF4-FFF2-40B4-BE49-F238E27FC236}">
                  <a16:creationId xmlns:a16="http://schemas.microsoft.com/office/drawing/2014/main" id="{AF5E7785-83F5-4FF5-A928-53CC3401AC18}"/>
                </a:ext>
              </a:extLst>
            </p:cNvPr>
            <p:cNvPicPr preferRelativeResize="0"/>
            <p:nvPr userDrawn="1"/>
          </p:nvPicPr>
          <p:blipFill rotWithShape="1">
            <a:blip r:embed="rId2">
              <a:alphaModFix/>
            </a:blip>
            <a:srcRect t="8857" b="27218"/>
            <a:stretch/>
          </p:blipFill>
          <p:spPr>
            <a:xfrm>
              <a:off x="11779644" y="6525793"/>
              <a:ext cx="412356" cy="282352"/>
            </a:xfrm>
            <a:prstGeom prst="rect">
              <a:avLst/>
            </a:prstGeom>
            <a:noFill/>
            <a:ln>
              <a:noFill/>
            </a:ln>
          </p:spPr>
        </p:pic>
      </p:grpSp>
    </p:spTree>
    <p:extLst>
      <p:ext uri="{BB962C8B-B14F-4D97-AF65-F5344CB8AC3E}">
        <p14:creationId xmlns:p14="http://schemas.microsoft.com/office/powerpoint/2010/main" val="620227829"/>
      </p:ext>
    </p:extLst>
  </p:cSld>
  <p:clrMapOvr>
    <a:masterClrMapping/>
  </p:clrMapOvr>
  <p:extLst>
    <p:ext uri="{DCECCB84-F9BA-43D5-87BE-67443E8EF086}">
      <p15:sldGuideLst xmlns:p15="http://schemas.microsoft.com/office/powerpoint/2012/main">
        <p15:guide id="1" orient="horz" pos="696" userDrawn="1">
          <p15:clr>
            <a:srgbClr val="FBAE40"/>
          </p15:clr>
        </p15:guide>
        <p15:guide id="2" orient="horz" pos="9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AFD5A29-C679-4863-B6ED-7E37CF1DB366}"/>
              </a:ext>
            </a:extLst>
          </p:cNvPr>
          <p:cNvGrpSpPr/>
          <p:nvPr userDrawn="1"/>
        </p:nvGrpSpPr>
        <p:grpSpPr>
          <a:xfrm>
            <a:off x="0" y="6492240"/>
            <a:ext cx="12192000" cy="365760"/>
            <a:chOff x="0" y="6492240"/>
            <a:chExt cx="12192000" cy="365760"/>
          </a:xfrm>
        </p:grpSpPr>
        <p:sp>
          <p:nvSpPr>
            <p:cNvPr id="12" name="Google Shape;10;p31">
              <a:extLst>
                <a:ext uri="{FF2B5EF4-FFF2-40B4-BE49-F238E27FC236}">
                  <a16:creationId xmlns:a16="http://schemas.microsoft.com/office/drawing/2014/main" id="{2A38D58A-4F08-4932-88C8-9F694A50C3C5}"/>
                </a:ext>
              </a:extLst>
            </p:cNvPr>
            <p:cNvSpPr/>
            <p:nvPr userDrawn="1"/>
          </p:nvSpPr>
          <p:spPr>
            <a:xfrm>
              <a:off x="0" y="6492240"/>
              <a:ext cx="11707738" cy="365760"/>
            </a:xfrm>
            <a:prstGeom prst="rect">
              <a:avLst/>
            </a:prstGeom>
            <a:solidFill>
              <a:srgbClr val="FF9E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panose="020B0604020202020204" pitchFamily="34" charset="0"/>
                <a:ea typeface="Century Gothic"/>
                <a:cs typeface="Century Gothic"/>
                <a:sym typeface="Century Gothic"/>
              </a:endParaRPr>
            </a:p>
          </p:txBody>
        </p:sp>
        <p:pic>
          <p:nvPicPr>
            <p:cNvPr id="13" name="Google Shape;11;p31">
              <a:extLst>
                <a:ext uri="{FF2B5EF4-FFF2-40B4-BE49-F238E27FC236}">
                  <a16:creationId xmlns:a16="http://schemas.microsoft.com/office/drawing/2014/main" id="{025D61FC-AF93-4282-83B8-EBCB60D7635E}"/>
                </a:ext>
              </a:extLst>
            </p:cNvPr>
            <p:cNvPicPr preferRelativeResize="0"/>
            <p:nvPr userDrawn="1"/>
          </p:nvPicPr>
          <p:blipFill rotWithShape="1">
            <a:blip r:embed="rId2">
              <a:alphaModFix/>
            </a:blip>
            <a:srcRect t="8857" b="27218"/>
            <a:stretch/>
          </p:blipFill>
          <p:spPr>
            <a:xfrm>
              <a:off x="11779644" y="6525793"/>
              <a:ext cx="412356" cy="282352"/>
            </a:xfrm>
            <a:prstGeom prst="rect">
              <a:avLst/>
            </a:prstGeom>
            <a:noFill/>
            <a:ln>
              <a:noFill/>
            </a:ln>
          </p:spPr>
        </p:pic>
      </p:grpSp>
    </p:spTree>
    <p:extLst>
      <p:ext uri="{BB962C8B-B14F-4D97-AF65-F5344CB8AC3E}">
        <p14:creationId xmlns:p14="http://schemas.microsoft.com/office/powerpoint/2010/main" val="39873401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BD4FE4-69D9-BC44-B457-9E3347F6C3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93D10D-FC9A-AE41-B6D0-1E9B30DFD3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A9BB2C-2A2E-B54A-AA70-84E4FBE384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BDC55-B7C6-C04D-BD00-52BDF8DCCB17}" type="datetimeFigureOut">
              <a:rPr lang="en-US" smtClean="0"/>
              <a:t>5/2/2022</a:t>
            </a:fld>
            <a:endParaRPr lang="en-US" dirty="0"/>
          </a:p>
        </p:txBody>
      </p:sp>
      <p:sp>
        <p:nvSpPr>
          <p:cNvPr id="5" name="Footer Placeholder 4">
            <a:extLst>
              <a:ext uri="{FF2B5EF4-FFF2-40B4-BE49-F238E27FC236}">
                <a16:creationId xmlns:a16="http://schemas.microsoft.com/office/drawing/2014/main" id="{513CCCAB-4138-D349-B06A-BA17353518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863DDD7-4383-F947-9C0C-7C86016EB0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50322-C1E7-9D44-B5E2-DE9E3889C00D}" type="slidenum">
              <a:rPr lang="en-US" smtClean="0"/>
              <a:t>‹#›</a:t>
            </a:fld>
            <a:endParaRPr lang="en-US" dirty="0"/>
          </a:p>
        </p:txBody>
      </p:sp>
    </p:spTree>
    <p:extLst>
      <p:ext uri="{BB962C8B-B14F-4D97-AF65-F5344CB8AC3E}">
        <p14:creationId xmlns:p14="http://schemas.microsoft.com/office/powerpoint/2010/main" val="4236260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g"/><Relationship Id="rId5" Type="http://schemas.microsoft.com/office/2007/relationships/hdphoto" Target="../media/hdphoto1.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hyperlink" Target="https://www.bart.gov/guide/safety/gbv/campaign" TargetMode="External"/><Relationship Id="rId12" Type="http://schemas.openxmlformats.org/officeDocument/2006/relationships/image" Target="../media/image20.png"/><Relationship Id="rId2" Type="http://schemas.openxmlformats.org/officeDocument/2006/relationships/hyperlink" Target="https://transitcenter.org/publications/" TargetMode="Externa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social-innovation.hitachi/en-us/think-ahead/transportation/mobility-equity-for-rural-america/" TargetMode="External"/><Relationship Id="rId5" Type="http://schemas.openxmlformats.org/officeDocument/2006/relationships/hyperlink" Target="https://americawalks.org/wp-content/uploads/2020/12/Inclusive-Planning-in-Tribal-Communities-2.pdf" TargetMode="External"/><Relationship Id="rId10" Type="http://schemas.openxmlformats.org/officeDocument/2006/relationships/image" Target="../media/image19.png"/><Relationship Id="rId4" Type="http://schemas.openxmlformats.org/officeDocument/2006/relationships/image" Target="../media/image16.jpeg"/><Relationship Id="rId9" Type="http://schemas.openxmlformats.org/officeDocument/2006/relationships/hyperlink" Target="https://www.dropbox.com/s/50s3kstbua6pzz6/CBO-Partnering-Strategy.pdf?dl=0"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RaceandEquity@dot.ca.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5C67104-FE72-5F43-877D-311D063BF416}"/>
              </a:ext>
            </a:extLst>
          </p:cNvPr>
          <p:cNvPicPr>
            <a:picLocks noChangeAspect="1"/>
          </p:cNvPicPr>
          <p:nvPr/>
        </p:nvPicPr>
        <p:blipFill rotWithShape="1">
          <a:blip r:embed="rId3"/>
          <a:srcRect t="6102"/>
          <a:stretch/>
        </p:blipFill>
        <p:spPr>
          <a:xfrm>
            <a:off x="0" y="3429000"/>
            <a:ext cx="12192000" cy="3341614"/>
          </a:xfrm>
          <a:prstGeom prst="rect">
            <a:avLst/>
          </a:prstGeom>
        </p:spPr>
      </p:pic>
      <p:pic>
        <p:nvPicPr>
          <p:cNvPr id="2" name="Google Shape;98;p2" descr="Caltrans Logo">
            <a:extLst>
              <a:ext uri="{FF2B5EF4-FFF2-40B4-BE49-F238E27FC236}">
                <a16:creationId xmlns:a16="http://schemas.microsoft.com/office/drawing/2014/main" id="{04EF8904-C429-1641-9C7F-B93D824468A5}"/>
              </a:ext>
            </a:extLst>
          </p:cNvPr>
          <p:cNvPicPr preferRelativeResize="0"/>
          <p:nvPr/>
        </p:nvPicPr>
        <p:blipFill rotWithShape="1">
          <a:blip r:embed="rId4">
            <a:alphaModFix/>
          </a:blip>
          <a:srcRect/>
          <a:stretch/>
        </p:blipFill>
        <p:spPr>
          <a:xfrm>
            <a:off x="10703131" y="419470"/>
            <a:ext cx="1016413" cy="889362"/>
          </a:xfrm>
          <a:prstGeom prst="rect">
            <a:avLst/>
          </a:prstGeom>
          <a:noFill/>
          <a:ln>
            <a:noFill/>
          </a:ln>
        </p:spPr>
      </p:pic>
      <p:sp>
        <p:nvSpPr>
          <p:cNvPr id="4" name="Google Shape;97;p2">
            <a:extLst>
              <a:ext uri="{FF2B5EF4-FFF2-40B4-BE49-F238E27FC236}">
                <a16:creationId xmlns:a16="http://schemas.microsoft.com/office/drawing/2014/main" id="{A0A88869-7B5F-F645-8F65-8107C22108B5}"/>
              </a:ext>
            </a:extLst>
          </p:cNvPr>
          <p:cNvSpPr txBox="1">
            <a:spLocks/>
          </p:cNvSpPr>
          <p:nvPr/>
        </p:nvSpPr>
        <p:spPr>
          <a:xfrm>
            <a:off x="1174082" y="1491895"/>
            <a:ext cx="9843836" cy="136956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spcAft>
                <a:spcPts val="900"/>
              </a:spcAft>
              <a:buClr>
                <a:srgbClr val="000000"/>
              </a:buClr>
              <a:defRPr/>
            </a:pPr>
            <a:r>
              <a:rPr lang="en-US" b="1" kern="0" dirty="0">
                <a:solidFill>
                  <a:srgbClr val="3BBFAD"/>
                </a:solidFill>
                <a:latin typeface="Arial" panose="020B0604020202020204" pitchFamily="34" charset="0"/>
                <a:cs typeface="Arial" panose="020B0604020202020204" pitchFamily="34" charset="0"/>
                <a:sym typeface="Century Gothic"/>
              </a:rPr>
              <a:t>Caltrans Office of Race and Equity</a:t>
            </a:r>
          </a:p>
          <a:p>
            <a:pPr algn="ctr">
              <a:lnSpc>
                <a:spcPct val="100000"/>
              </a:lnSpc>
              <a:spcBef>
                <a:spcPts val="0"/>
              </a:spcBef>
              <a:spcAft>
                <a:spcPts val="900"/>
              </a:spcAft>
              <a:buClr>
                <a:srgbClr val="000000"/>
              </a:buClr>
              <a:defRPr/>
            </a:pPr>
            <a:r>
              <a:rPr lang="en-US" sz="2400" b="1" kern="0" spc="100" dirty="0">
                <a:solidFill>
                  <a:srgbClr val="3BBFAD"/>
                </a:solidFill>
                <a:latin typeface="Arial" panose="020B0604020202020204" pitchFamily="34" charset="0"/>
                <a:ea typeface="Century Gothic"/>
                <a:cs typeface="Arial" panose="020B0604020202020204" pitchFamily="34" charset="0"/>
                <a:sym typeface="Century Gothic"/>
              </a:rPr>
              <a:t>CORE</a:t>
            </a:r>
          </a:p>
        </p:txBody>
      </p:sp>
      <p:sp>
        <p:nvSpPr>
          <p:cNvPr id="18" name="Text Placeholder 23">
            <a:extLst>
              <a:ext uri="{FF2B5EF4-FFF2-40B4-BE49-F238E27FC236}">
                <a16:creationId xmlns:a16="http://schemas.microsoft.com/office/drawing/2014/main" id="{537DFFA3-C647-FA4E-9189-3FE6F01F4661}"/>
              </a:ext>
            </a:extLst>
          </p:cNvPr>
          <p:cNvSpPr txBox="1">
            <a:spLocks/>
          </p:cNvSpPr>
          <p:nvPr/>
        </p:nvSpPr>
        <p:spPr>
          <a:xfrm>
            <a:off x="913314" y="690329"/>
            <a:ext cx="8368335" cy="2521529"/>
          </a:xfrm>
          <a:prstGeom prst="rect">
            <a:avLst/>
          </a:prstGeom>
        </p:spPr>
        <p:txBody>
          <a:bodyPr vert="horz" lIns="91440" tIns="45720" rIns="91440" bIns="45720" rtlCol="0" anchor="ctr"/>
          <a:lstStyle>
            <a:defPPr>
              <a:defRPr lang="en-US"/>
            </a:defPPr>
            <a:lvl1pPr marL="0" marR="0" indent="0" algn="l" defTabSz="342900" rtl="0" eaLnBrk="1" fontAlgn="auto" latinLnBrk="0" hangingPunct="1">
              <a:lnSpc>
                <a:spcPct val="100000"/>
              </a:lnSpc>
              <a:spcBef>
                <a:spcPct val="20000"/>
              </a:spcBef>
              <a:spcAft>
                <a:spcPts val="0"/>
              </a:spcAft>
              <a:buClrTx/>
              <a:buSzTx/>
              <a:buFont typeface="Arial"/>
              <a:buNone/>
              <a:tabLst/>
              <a:defRPr sz="4000" b="1" i="0" kern="1200" cap="all" spc="150" baseline="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pPr>
            <a:endParaRPr lang="en-US" sz="5400" cap="none" spc="100" dirty="0">
              <a:solidFill>
                <a:schemeClr val="bg1"/>
              </a:solidFill>
            </a:endParaRPr>
          </a:p>
        </p:txBody>
      </p:sp>
      <p:sp>
        <p:nvSpPr>
          <p:cNvPr id="25" name="Google Shape;99;p2">
            <a:extLst>
              <a:ext uri="{FF2B5EF4-FFF2-40B4-BE49-F238E27FC236}">
                <a16:creationId xmlns:a16="http://schemas.microsoft.com/office/drawing/2014/main" id="{3E4CC755-1261-404C-B2AB-79DB04E8B7FE}"/>
              </a:ext>
            </a:extLst>
          </p:cNvPr>
          <p:cNvSpPr/>
          <p:nvPr/>
        </p:nvSpPr>
        <p:spPr>
          <a:xfrm>
            <a:off x="682041" y="2387724"/>
            <a:ext cx="9243837" cy="887630"/>
          </a:xfrm>
          <a:prstGeom prst="rect">
            <a:avLst/>
          </a:prstGeom>
          <a:noFill/>
          <a:ln>
            <a:noFill/>
          </a:ln>
        </p:spPr>
        <p:txBody>
          <a:bodyPr spcFirstLastPara="1" wrap="square" lIns="274320" tIns="91425" rIns="182875" bIns="91425" anchor="ctr" anchorCtr="0">
            <a:noAutofit/>
          </a:bodyPr>
          <a:lstStyle/>
          <a:p>
            <a:pPr lvl="0">
              <a:spcAft>
                <a:spcPts val="300"/>
              </a:spcAft>
            </a:pPr>
            <a:endParaRPr lang="en-US" sz="2400" dirty="0">
              <a:solidFill>
                <a:srgbClr val="3D4543"/>
              </a:solidFill>
            </a:endParaRPr>
          </a:p>
        </p:txBody>
      </p:sp>
      <p:sp>
        <p:nvSpPr>
          <p:cNvPr id="28" name="Google Shape;99;p2">
            <a:extLst>
              <a:ext uri="{FF2B5EF4-FFF2-40B4-BE49-F238E27FC236}">
                <a16:creationId xmlns:a16="http://schemas.microsoft.com/office/drawing/2014/main" id="{1A833F7D-F3E7-9D41-A975-8B5239658718}"/>
              </a:ext>
            </a:extLst>
          </p:cNvPr>
          <p:cNvSpPr/>
          <p:nvPr/>
        </p:nvSpPr>
        <p:spPr>
          <a:xfrm>
            <a:off x="9861840" y="2584994"/>
            <a:ext cx="2006986" cy="509106"/>
          </a:xfrm>
          <a:prstGeom prst="rect">
            <a:avLst/>
          </a:prstGeom>
          <a:noFill/>
          <a:ln>
            <a:noFill/>
          </a:ln>
        </p:spPr>
        <p:txBody>
          <a:bodyPr spcFirstLastPara="1" wrap="square" lIns="182880" tIns="91425" rIns="182875" bIns="91425" anchor="ctr" anchorCtr="0">
            <a:noAutofit/>
          </a:bodyPr>
          <a:lstStyle/>
          <a:p>
            <a:pPr lvl="0" algn="r">
              <a:spcAft>
                <a:spcPts val="300"/>
              </a:spcAft>
            </a:pPr>
            <a:endParaRPr lang="en-US" sz="2200" b="1" dirty="0">
              <a:solidFill>
                <a:srgbClr val="3D4543"/>
              </a:solidFill>
            </a:endParaRPr>
          </a:p>
        </p:txBody>
      </p:sp>
      <p:sp>
        <p:nvSpPr>
          <p:cNvPr id="27" name="Google Shape;10;p31">
            <a:extLst>
              <a:ext uri="{FF2B5EF4-FFF2-40B4-BE49-F238E27FC236}">
                <a16:creationId xmlns:a16="http://schemas.microsoft.com/office/drawing/2014/main" id="{99CFD73A-D954-FE41-9A92-014F2BA40F45}"/>
              </a:ext>
            </a:extLst>
          </p:cNvPr>
          <p:cNvSpPr/>
          <p:nvPr/>
        </p:nvSpPr>
        <p:spPr>
          <a:xfrm>
            <a:off x="0" y="6492240"/>
            <a:ext cx="12192000" cy="365760"/>
          </a:xfrm>
          <a:prstGeom prst="rect">
            <a:avLst/>
          </a:prstGeom>
          <a:solidFill>
            <a:srgbClr val="FF9E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u="none" strike="noStrike" cap="none" dirty="0">
              <a:solidFill>
                <a:schemeClr val="lt1"/>
              </a:solidFill>
              <a:latin typeface="Arial" panose="020B0604020202020204" pitchFamily="34" charset="0"/>
              <a:ea typeface="Century Gothic"/>
              <a:cs typeface="Century Gothic"/>
              <a:sym typeface="Century Gothic"/>
            </a:endParaRPr>
          </a:p>
        </p:txBody>
      </p:sp>
    </p:spTree>
    <p:extLst>
      <p:ext uri="{BB962C8B-B14F-4D97-AF65-F5344CB8AC3E}">
        <p14:creationId xmlns:p14="http://schemas.microsoft.com/office/powerpoint/2010/main" val="248256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67C4C10F-1F68-41C3-B7FA-1E1275640103}"/>
              </a:ext>
            </a:extLst>
          </p:cNvPr>
          <p:cNvSpPr>
            <a:spLocks noGrp="1"/>
          </p:cNvSpPr>
          <p:nvPr>
            <p:ph type="title"/>
          </p:nvPr>
        </p:nvSpPr>
        <p:spPr>
          <a:xfrm>
            <a:off x="888630" y="4563895"/>
            <a:ext cx="5109005" cy="1777829"/>
          </a:xfrm>
        </p:spPr>
        <p:txBody>
          <a:bodyPr vert="horz" lIns="91440" tIns="45720" rIns="91440" bIns="45720" rtlCol="0" anchor="ctr">
            <a:normAutofit/>
          </a:bodyPr>
          <a:lstStyle/>
          <a:p>
            <a:pPr algn="r">
              <a:lnSpc>
                <a:spcPct val="90000"/>
              </a:lnSpc>
              <a:spcBef>
                <a:spcPct val="0"/>
              </a:spcBef>
            </a:pPr>
            <a:r>
              <a:rPr lang="en-US" sz="4000" kern="1200" dirty="0">
                <a:solidFill>
                  <a:schemeClr val="tx1"/>
                </a:solidFill>
                <a:latin typeface="+mj-lt"/>
                <a:ea typeface="+mj-ea"/>
                <a:cs typeface="+mj-cs"/>
              </a:rPr>
              <a:t>	Equity vs. Equality</a:t>
            </a:r>
          </a:p>
        </p:txBody>
      </p:sp>
      <p:pic>
        <p:nvPicPr>
          <p:cNvPr id="5" name="Picture 4">
            <a:extLst>
              <a:ext uri="{FF2B5EF4-FFF2-40B4-BE49-F238E27FC236}">
                <a16:creationId xmlns:a16="http://schemas.microsoft.com/office/drawing/2014/main" id="{B0909BB0-1287-4691-BFAF-FC37FC53336C}"/>
              </a:ext>
            </a:extLst>
          </p:cNvPr>
          <p:cNvPicPr>
            <a:picLocks noChangeAspect="1"/>
          </p:cNvPicPr>
          <p:nvPr/>
        </p:nvPicPr>
        <p:blipFill rotWithShape="1">
          <a:blip r:embed="rId3"/>
          <a:srcRect r="21665" b="-2"/>
          <a:stretch/>
        </p:blipFill>
        <p:spPr>
          <a:xfrm>
            <a:off x="20" y="10"/>
            <a:ext cx="6081998" cy="4367417"/>
          </a:xfrm>
          <a:custGeom>
            <a:avLst/>
            <a:gdLst/>
            <a:ahLst/>
            <a:cxnLst/>
            <a:rect l="l" t="t" r="r" b="b"/>
            <a:pathLst>
              <a:path w="5997636" h="4306833">
                <a:moveTo>
                  <a:pt x="0" y="0"/>
                </a:moveTo>
                <a:lnTo>
                  <a:pt x="5997636" y="0"/>
                </a:lnTo>
                <a:lnTo>
                  <a:pt x="5997636" y="4302053"/>
                </a:lnTo>
                <a:lnTo>
                  <a:pt x="5313331" y="4306748"/>
                </a:lnTo>
                <a:cubicBezTo>
                  <a:pt x="3800480" y="4309129"/>
                  <a:pt x="2093145" y="4262282"/>
                  <a:pt x="400746" y="4118385"/>
                </a:cubicBezTo>
                <a:lnTo>
                  <a:pt x="0" y="4081409"/>
                </a:lnTo>
                <a:lnTo>
                  <a:pt x="0" y="2982070"/>
                </a:lnTo>
                <a:lnTo>
                  <a:pt x="0" y="2789945"/>
                </a:lnTo>
                <a:close/>
              </a:path>
            </a:pathLst>
          </a:custGeom>
        </p:spPr>
      </p:pic>
      <p:pic>
        <p:nvPicPr>
          <p:cNvPr id="3" name="Picture 2">
            <a:extLst>
              <a:ext uri="{FF2B5EF4-FFF2-40B4-BE49-F238E27FC236}">
                <a16:creationId xmlns:a16="http://schemas.microsoft.com/office/drawing/2014/main" id="{89F3C4DC-34CE-47DE-95B6-A87A2995A24A}"/>
              </a:ext>
            </a:extLst>
          </p:cNvPr>
          <p:cNvPicPr>
            <a:picLocks noChangeAspect="1"/>
          </p:cNvPicPr>
          <p:nvPr/>
        </p:nvPicPr>
        <p:blipFill rotWithShape="1">
          <a:blip r:embed="rId4"/>
          <a:srcRect l="7097" t="4808" r="4072" b="7208"/>
          <a:stretch/>
        </p:blipFill>
        <p:spPr>
          <a:xfrm>
            <a:off x="6236226" y="3003"/>
            <a:ext cx="5954685" cy="4364424"/>
          </a:xfrm>
          <a:custGeom>
            <a:avLst/>
            <a:gdLst/>
            <a:ahLst/>
            <a:cxnLst/>
            <a:rect l="l" t="t" r="r" b="b"/>
            <a:pathLst>
              <a:path w="6015565" h="4299565">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p:spPr>
      </p:pic>
      <p:sp>
        <p:nvSpPr>
          <p:cNvPr id="6" name="TextBox 5">
            <a:extLst>
              <a:ext uri="{FF2B5EF4-FFF2-40B4-BE49-F238E27FC236}">
                <a16:creationId xmlns:a16="http://schemas.microsoft.com/office/drawing/2014/main" id="{08578899-5680-499F-B6D3-5A0E7A6D766F}"/>
              </a:ext>
            </a:extLst>
          </p:cNvPr>
          <p:cNvSpPr txBox="1"/>
          <p:nvPr/>
        </p:nvSpPr>
        <p:spPr>
          <a:xfrm>
            <a:off x="6191776" y="4571423"/>
            <a:ext cx="5208544" cy="177030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b="1" dirty="0"/>
              <a:t>Equality = Same treatment for all </a:t>
            </a:r>
          </a:p>
          <a:p>
            <a:pPr indent="-228600">
              <a:lnSpc>
                <a:spcPct val="90000"/>
              </a:lnSpc>
              <a:spcAft>
                <a:spcPts val="600"/>
              </a:spcAft>
              <a:buFont typeface="Arial" panose="020B0604020202020204" pitchFamily="34" charset="0"/>
              <a:buChar char="•"/>
            </a:pPr>
            <a:r>
              <a:rPr lang="en-US" sz="1400" dirty="0"/>
              <a:t>Equal treatment does not necessarily create equal outcomes</a:t>
            </a:r>
          </a:p>
          <a:p>
            <a:pPr indent="-228600">
              <a:lnSpc>
                <a:spcPct val="90000"/>
              </a:lnSpc>
              <a:spcAft>
                <a:spcPts val="600"/>
              </a:spcAft>
              <a:buFont typeface="Arial" panose="020B0604020202020204" pitchFamily="34" charset="0"/>
              <a:buChar char="•"/>
            </a:pPr>
            <a:endParaRPr lang="en-US" sz="1400" b="1" dirty="0"/>
          </a:p>
          <a:p>
            <a:pPr indent="-228600">
              <a:lnSpc>
                <a:spcPct val="90000"/>
              </a:lnSpc>
              <a:spcAft>
                <a:spcPts val="600"/>
              </a:spcAft>
              <a:buFont typeface="Arial" panose="020B0604020202020204" pitchFamily="34" charset="0"/>
              <a:buChar char="•"/>
            </a:pPr>
            <a:r>
              <a:rPr lang="en-US" sz="1400" b="1" dirty="0"/>
              <a:t>Equity = Treatment that accounts for disparities</a:t>
            </a:r>
          </a:p>
          <a:p>
            <a:pPr indent="-228600">
              <a:lnSpc>
                <a:spcPct val="90000"/>
              </a:lnSpc>
              <a:spcAft>
                <a:spcPts val="600"/>
              </a:spcAft>
              <a:buFont typeface="Arial" panose="020B0604020202020204" pitchFamily="34" charset="0"/>
              <a:buChar char="•"/>
            </a:pPr>
            <a:r>
              <a:rPr lang="en-US" sz="1400" dirty="0"/>
              <a:t>To ensure that everyone can succeed, we need to tailor our              	services to different groups’ needs</a:t>
            </a:r>
          </a:p>
          <a:p>
            <a:pPr indent="-228600">
              <a:lnSpc>
                <a:spcPct val="90000"/>
              </a:lnSpc>
              <a:spcAft>
                <a:spcPts val="600"/>
              </a:spcAft>
              <a:buFont typeface="Arial" panose="020B0604020202020204" pitchFamily="34" charset="0"/>
              <a:buChar char="•"/>
            </a:pPr>
            <a:endParaRPr lang="en-US" sz="1400" b="1" dirty="0"/>
          </a:p>
        </p:txBody>
      </p:sp>
    </p:spTree>
    <p:extLst>
      <p:ext uri="{BB962C8B-B14F-4D97-AF65-F5344CB8AC3E}">
        <p14:creationId xmlns:p14="http://schemas.microsoft.com/office/powerpoint/2010/main" val="285324927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4C10F-1F68-41C3-B7FA-1E1275640103}"/>
              </a:ext>
            </a:extLst>
          </p:cNvPr>
          <p:cNvSpPr>
            <a:spLocks noGrp="1"/>
          </p:cNvSpPr>
          <p:nvPr>
            <p:ph type="title"/>
          </p:nvPr>
        </p:nvSpPr>
        <p:spPr>
          <a:xfrm>
            <a:off x="1068637" y="0"/>
            <a:ext cx="10600826" cy="1650999"/>
          </a:xfrm>
        </p:spPr>
        <p:txBody>
          <a:bodyPr/>
          <a:lstStyle/>
          <a:p>
            <a:r>
              <a:rPr lang="en-US" dirty="0"/>
              <a:t>Towards Equity</a:t>
            </a:r>
          </a:p>
        </p:txBody>
      </p:sp>
      <p:grpSp>
        <p:nvGrpSpPr>
          <p:cNvPr id="5" name="Group 4">
            <a:extLst>
              <a:ext uri="{FF2B5EF4-FFF2-40B4-BE49-F238E27FC236}">
                <a16:creationId xmlns:a16="http://schemas.microsoft.com/office/drawing/2014/main" id="{5178039C-7499-49AF-84E8-017AB8EC48C6}"/>
              </a:ext>
            </a:extLst>
          </p:cNvPr>
          <p:cNvGrpSpPr/>
          <p:nvPr/>
        </p:nvGrpSpPr>
        <p:grpSpPr>
          <a:xfrm>
            <a:off x="396563" y="1650999"/>
            <a:ext cx="2326543" cy="2402758"/>
            <a:chOff x="1096963" y="2169590"/>
            <a:chExt cx="1905000" cy="1945710"/>
          </a:xfrm>
        </p:grpSpPr>
        <p:pic>
          <p:nvPicPr>
            <p:cNvPr id="6" name="Picture 5">
              <a:extLst>
                <a:ext uri="{FF2B5EF4-FFF2-40B4-BE49-F238E27FC236}">
                  <a16:creationId xmlns:a16="http://schemas.microsoft.com/office/drawing/2014/main" id="{5827F7DC-85E2-4CB5-A97E-3D4C5CA87FC0}"/>
                </a:ext>
              </a:extLst>
            </p:cNvPr>
            <p:cNvPicPr>
              <a:picLocks noChangeAspect="1"/>
            </p:cNvPicPr>
            <p:nvPr/>
          </p:nvPicPr>
          <p:blipFill>
            <a:blip r:embed="rId3"/>
            <a:stretch>
              <a:fillRect/>
            </a:stretch>
          </p:blipFill>
          <p:spPr>
            <a:xfrm>
              <a:off x="1096963" y="2169590"/>
              <a:ext cx="1905000" cy="1905000"/>
            </a:xfrm>
            <a:prstGeom prst="rect">
              <a:avLst/>
            </a:prstGeom>
          </p:spPr>
        </p:pic>
        <p:sp>
          <p:nvSpPr>
            <p:cNvPr id="7" name="TextBox 6">
              <a:extLst>
                <a:ext uri="{FF2B5EF4-FFF2-40B4-BE49-F238E27FC236}">
                  <a16:creationId xmlns:a16="http://schemas.microsoft.com/office/drawing/2014/main" id="{53783957-A623-429A-B562-70498284907A}"/>
                </a:ext>
              </a:extLst>
            </p:cNvPr>
            <p:cNvSpPr txBox="1"/>
            <p:nvPr/>
          </p:nvSpPr>
          <p:spPr>
            <a:xfrm>
              <a:off x="1371600" y="3745968"/>
              <a:ext cx="1399528" cy="369332"/>
            </a:xfrm>
            <a:prstGeom prst="rect">
              <a:avLst/>
            </a:prstGeom>
            <a:noFill/>
          </p:spPr>
          <p:txBody>
            <a:bodyPr wrap="square" rtlCol="0">
              <a:spAutoFit/>
            </a:bodyPr>
            <a:lstStyle/>
            <a:p>
              <a:r>
                <a:rPr lang="en-US" dirty="0">
                  <a:latin typeface="Century Gothic" panose="020B0502020202020204" pitchFamily="34" charset="0"/>
                </a:rPr>
                <a:t>Equity 101</a:t>
              </a:r>
            </a:p>
          </p:txBody>
        </p:sp>
      </p:grpSp>
      <p:grpSp>
        <p:nvGrpSpPr>
          <p:cNvPr id="8" name="Group 7">
            <a:extLst>
              <a:ext uri="{FF2B5EF4-FFF2-40B4-BE49-F238E27FC236}">
                <a16:creationId xmlns:a16="http://schemas.microsoft.com/office/drawing/2014/main" id="{2A3BB380-7D4F-4026-87C2-690F53F92532}"/>
              </a:ext>
            </a:extLst>
          </p:cNvPr>
          <p:cNvGrpSpPr/>
          <p:nvPr/>
        </p:nvGrpSpPr>
        <p:grpSpPr>
          <a:xfrm>
            <a:off x="3166696" y="3428144"/>
            <a:ext cx="2074421" cy="2210148"/>
            <a:chOff x="3186748" y="2316504"/>
            <a:chExt cx="1724672" cy="1776412"/>
          </a:xfrm>
        </p:grpSpPr>
        <p:pic>
          <p:nvPicPr>
            <p:cNvPr id="9" name="Picture 8">
              <a:extLst>
                <a:ext uri="{FF2B5EF4-FFF2-40B4-BE49-F238E27FC236}">
                  <a16:creationId xmlns:a16="http://schemas.microsoft.com/office/drawing/2014/main" id="{F7C2DD7C-0D79-4547-A7DC-CAB6B434254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20" b="93851" l="6000" r="95000">
                          <a14:foregroundMark x1="52000" y1="7443" x2="52000" y2="7443"/>
                          <a14:foregroundMark x1="36667" y1="48544" x2="36667" y2="48544"/>
                          <a14:foregroundMark x1="35667" y1="42718" x2="35667" y2="42718"/>
                          <a14:foregroundMark x1="36667" y1="47249" x2="36667" y2="47249"/>
                          <a14:foregroundMark x1="25667" y1="47573" x2="25667" y2="47573"/>
                          <a14:foregroundMark x1="28333" y1="54045" x2="28333" y2="54045"/>
                          <a14:foregroundMark x1="24667" y1="48867" x2="47000" y2="46602"/>
                          <a14:foregroundMark x1="47000" y1="46602" x2="34000" y2="48867"/>
                          <a14:foregroundMark x1="45333" y1="15534" x2="45333" y2="15534"/>
                          <a14:foregroundMark x1="55000" y1="14887" x2="38000" y2="13269"/>
                          <a14:foregroundMark x1="38000" y1="13269" x2="51667" y2="22977"/>
                          <a14:foregroundMark x1="51667" y1="22977" x2="52000" y2="11650"/>
                          <a14:foregroundMark x1="72667" y1="22330" x2="86000" y2="35922"/>
                          <a14:foregroundMark x1="86000" y1="35922" x2="87000" y2="54045"/>
                          <a14:foregroundMark x1="87000" y1="54045" x2="82000" y2="71845"/>
                          <a14:foregroundMark x1="82000" y1="71845" x2="67667" y2="82201"/>
                          <a14:foregroundMark x1="67667" y1="82201" x2="49333" y2="83819"/>
                          <a14:foregroundMark x1="49333" y1="83819" x2="32333" y2="75081"/>
                          <a14:foregroundMark x1="32333" y1="75081" x2="20667" y2="63754"/>
                          <a14:foregroundMark x1="20667" y1="63754" x2="13000" y2="46926"/>
                          <a14:foregroundMark x1="13000" y1="46926" x2="17333" y2="30744"/>
                          <a14:foregroundMark x1="17333" y1="30744" x2="35333" y2="21036"/>
                          <a14:foregroundMark x1="35333" y1="21036" x2="54000" y2="19094"/>
                          <a14:foregroundMark x1="54000" y1="19094" x2="73333" y2="25566"/>
                          <a14:foregroundMark x1="76000" y1="31715" x2="85333" y2="45955"/>
                          <a14:foregroundMark x1="85333" y1="45955" x2="72667" y2="33657"/>
                          <a14:foregroundMark x1="72667" y1="33657" x2="88000" y2="35599"/>
                          <a14:foregroundMark x1="73667" y1="34628" x2="74000" y2="52427"/>
                          <a14:foregroundMark x1="74000" y1="52427" x2="87000" y2="42071"/>
                          <a14:foregroundMark x1="87000" y1="42071" x2="71667" y2="34628"/>
                          <a14:foregroundMark x1="71667" y1="34628" x2="69333" y2="34628"/>
                          <a14:foregroundMark x1="17333" y1="43366" x2="53667" y2="41424"/>
                          <a14:foregroundMark x1="53667" y1="41424" x2="62333" y2="56311"/>
                          <a14:foregroundMark x1="62333" y1="56311" x2="56333" y2="72816"/>
                          <a14:foregroundMark x1="56333" y1="72816" x2="39333" y2="75728"/>
                          <a14:foregroundMark x1="39333" y1="75728" x2="24000" y2="66990"/>
                          <a14:foregroundMark x1="24000" y1="66990" x2="15333" y2="52427"/>
                          <a14:foregroundMark x1="15333" y1="52427" x2="24000" y2="42718"/>
                          <a14:foregroundMark x1="37333" y1="35599" x2="30333" y2="35599"/>
                          <a14:foregroundMark x1="40000" y1="33010" x2="39333" y2="44013"/>
                          <a14:foregroundMark x1="34667" y1="39482" x2="37333" y2="39482"/>
                          <a14:foregroundMark x1="48667" y1="49838" x2="64333" y2="57282"/>
                          <a14:foregroundMark x1="16000" y1="45307" x2="55000" y2="63754"/>
                          <a14:foregroundMark x1="36000" y1="50162" x2="54667" y2="53074"/>
                          <a14:foregroundMark x1="54667" y1="53074" x2="63333" y2="57282"/>
                          <a14:foregroundMark x1="43000" y1="53074" x2="45000" y2="62783"/>
                          <a14:foregroundMark x1="23333" y1="48867" x2="38333" y2="59547"/>
                          <a14:foregroundMark x1="38333" y1="59547" x2="56333" y2="65696"/>
                          <a14:foregroundMark x1="56333" y1="65696" x2="41000" y2="57929"/>
                          <a14:foregroundMark x1="41000" y1="57929" x2="39667" y2="57929"/>
                          <a14:foregroundMark x1="26000" y1="50809" x2="26333" y2="52751"/>
                          <a14:foregroundMark x1="25000" y1="47896" x2="27000" y2="61489"/>
                          <a14:foregroundMark x1="19000" y1="49838" x2="24000" y2="58900"/>
                          <a14:foregroundMark x1="38667" y1="61489" x2="33000" y2="57282"/>
                          <a14:foregroundMark x1="49667" y1="57929" x2="49667" y2="57929"/>
                          <a14:foregroundMark x1="47000" y1="67638" x2="57667" y2="82201"/>
                          <a14:foregroundMark x1="57667" y1="82201" x2="50667" y2="67314"/>
                          <a14:foregroundMark x1="50667" y1="67314" x2="44000" y2="76052"/>
                          <a14:foregroundMark x1="49667" y1="73139" x2="42667" y2="71845"/>
                          <a14:foregroundMark x1="89000" y1="60194" x2="89000" y2="60194"/>
                          <a14:foregroundMark x1="95333" y1="50809" x2="95333" y2="50809"/>
                          <a14:foregroundMark x1="10333" y1="68932" x2="10333" y2="68932"/>
                          <a14:foregroundMark x1="6333" y1="52104" x2="6333" y2="52104"/>
                          <a14:foregroundMark x1="50667" y1="92557" x2="50667" y2="92557"/>
                          <a14:foregroundMark x1="45667" y1="93204" x2="45667" y2="93204"/>
                          <a14:foregroundMark x1="93667" y1="46602" x2="93667" y2="46602"/>
                          <a14:foregroundMark x1="90000" y1="62783" x2="91333" y2="45307"/>
                          <a14:foregroundMark x1="91333" y1="45307" x2="84667" y2="29773"/>
                          <a14:foregroundMark x1="84667" y1="29773" x2="84000" y2="29126"/>
                          <a14:foregroundMark x1="84333" y1="71521" x2="95000" y2="58900"/>
                          <a14:foregroundMark x1="95000" y1="58900" x2="95000" y2="41424"/>
                          <a14:foregroundMark x1="95000" y1="41424" x2="78667" y2="22330"/>
                          <a14:foregroundMark x1="64667" y1="45307" x2="64667" y2="45307"/>
                          <a14:foregroundMark x1="66333" y1="40453" x2="66333" y2="53074"/>
                          <a14:foregroundMark x1="89667" y1="30097" x2="89667" y2="30097"/>
                          <a14:foregroundMark x1="88667" y1="71845" x2="88667" y2="71845"/>
                          <a14:foregroundMark x1="55000" y1="93851" x2="55000" y2="93851"/>
                          <a14:foregroundMark x1="48333" y1="93528" x2="48333" y2="93528"/>
                          <a14:foregroundMark x1="59000" y1="93528" x2="59000" y2="93528"/>
                          <a14:foregroundMark x1="93667" y1="65372" x2="81667" y2="78641"/>
                          <a14:foregroundMark x1="81667" y1="78641" x2="78333" y2="86408"/>
                          <a14:foregroundMark x1="35333" y1="89644" x2="52667" y2="91586"/>
                          <a14:foregroundMark x1="52667" y1="91586" x2="63333" y2="90939"/>
                          <a14:foregroundMark x1="31667" y1="90615" x2="48333" y2="92880"/>
                          <a14:foregroundMark x1="48333" y1="92880" x2="65667" y2="91586"/>
                          <a14:foregroundMark x1="65667" y1="91586" x2="67333" y2="90615"/>
                        </a14:backgroundRemoval>
                      </a14:imgEffect>
                    </a14:imgLayer>
                  </a14:imgProps>
                </a:ext>
              </a:extLst>
            </a:blip>
            <a:stretch>
              <a:fillRect/>
            </a:stretch>
          </p:blipFill>
          <p:spPr>
            <a:xfrm>
              <a:off x="3186748" y="2316504"/>
              <a:ext cx="1724672" cy="1776412"/>
            </a:xfrm>
            <a:prstGeom prst="rect">
              <a:avLst/>
            </a:prstGeom>
          </p:spPr>
        </p:pic>
        <p:sp>
          <p:nvSpPr>
            <p:cNvPr id="10" name="TextBox 9">
              <a:extLst>
                <a:ext uri="{FF2B5EF4-FFF2-40B4-BE49-F238E27FC236}">
                  <a16:creationId xmlns:a16="http://schemas.microsoft.com/office/drawing/2014/main" id="{ADE4E537-E0E5-4031-9397-FDBB82199ACE}"/>
                </a:ext>
              </a:extLst>
            </p:cNvPr>
            <p:cNvSpPr txBox="1"/>
            <p:nvPr/>
          </p:nvSpPr>
          <p:spPr>
            <a:xfrm>
              <a:off x="3581400" y="3516868"/>
              <a:ext cx="990600" cy="296852"/>
            </a:xfrm>
            <a:prstGeom prst="rect">
              <a:avLst/>
            </a:prstGeom>
            <a:solidFill>
              <a:schemeClr val="bg1"/>
            </a:solidFill>
          </p:spPr>
          <p:txBody>
            <a:bodyPr wrap="square" rtlCol="0">
              <a:spAutoFit/>
            </a:bodyPr>
            <a:lstStyle/>
            <a:p>
              <a:r>
                <a:rPr lang="en-US" dirty="0">
                  <a:latin typeface="Century Gothic" panose="020B0502020202020204" pitchFamily="34" charset="0"/>
                </a:rPr>
                <a:t> Tool Kit </a:t>
              </a:r>
            </a:p>
          </p:txBody>
        </p:sp>
      </p:grpSp>
      <p:pic>
        <p:nvPicPr>
          <p:cNvPr id="11" name="Picture 10" descr="Graphical user interface, text, application&#10;&#10;Description automatically generated">
            <a:extLst>
              <a:ext uri="{FF2B5EF4-FFF2-40B4-BE49-F238E27FC236}">
                <a16:creationId xmlns:a16="http://schemas.microsoft.com/office/drawing/2014/main" id="{BBAACEF0-C3B8-41CC-A765-12A89B7824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0815" y="2986897"/>
            <a:ext cx="1672697" cy="2402759"/>
          </a:xfrm>
          <a:prstGeom prst="rect">
            <a:avLst/>
          </a:prstGeom>
          <a:ln>
            <a:solidFill>
              <a:schemeClr val="accent1"/>
            </a:solidFill>
          </a:ln>
        </p:spPr>
      </p:pic>
      <p:grpSp>
        <p:nvGrpSpPr>
          <p:cNvPr id="12" name="Group 11">
            <a:extLst>
              <a:ext uri="{FF2B5EF4-FFF2-40B4-BE49-F238E27FC236}">
                <a16:creationId xmlns:a16="http://schemas.microsoft.com/office/drawing/2014/main" id="{8AB6D297-11C8-448D-97B3-51F70AE67D22}"/>
              </a:ext>
            </a:extLst>
          </p:cNvPr>
          <p:cNvGrpSpPr/>
          <p:nvPr/>
        </p:nvGrpSpPr>
        <p:grpSpPr>
          <a:xfrm>
            <a:off x="5303001" y="1745784"/>
            <a:ext cx="3349372" cy="2787434"/>
            <a:chOff x="4953000" y="2312742"/>
            <a:chExt cx="2211267" cy="1766926"/>
          </a:xfrm>
        </p:grpSpPr>
        <p:pic>
          <p:nvPicPr>
            <p:cNvPr id="13" name="Picture 12">
              <a:extLst>
                <a:ext uri="{FF2B5EF4-FFF2-40B4-BE49-F238E27FC236}">
                  <a16:creationId xmlns:a16="http://schemas.microsoft.com/office/drawing/2014/main" id="{478FF0E8-3251-4C67-BB82-FA0EE508501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01" b="89989" l="8000" r="90000">
                          <a14:foregroundMark x1="27000" y1="19142" x2="28300" y2="24862"/>
                          <a14:foregroundMark x1="8000" y1="29483" x2="12800" y2="29483"/>
                          <a14:foregroundMark x1="70400" y1="15952" x2="70400" y2="15952"/>
                          <a14:foregroundMark x1="70800" y1="19912" x2="70800" y2="19912"/>
                          <a14:foregroundMark x1="9900" y1="27943" x2="9900" y2="27943"/>
                          <a14:foregroundMark x1="68300" y1="14191" x2="68300" y2="14191"/>
                          <a14:foregroundMark x1="65100" y1="80748" x2="65100" y2="80748"/>
                          <a14:foregroundMark x1="66600" y1="77998" x2="64600" y2="80638"/>
                          <a14:foregroundMark x1="73600" y1="78218" x2="74900" y2="79208"/>
                          <a14:foregroundMark x1="76900" y1="81188" x2="76900" y2="81188"/>
                          <a14:foregroundMark x1="63100" y1="81188" x2="63100" y2="81188"/>
                          <a14:foregroundMark x1="77200" y1="81848" x2="77200" y2="81848"/>
                          <a14:foregroundMark x1="62800" y1="81848" x2="62800" y2="81848"/>
                          <a14:foregroundMark x1="62800" y1="82508" x2="62800" y2="82508"/>
                          <a14:foregroundMark x1="77900" y1="82618" x2="77900" y2="82618"/>
                          <a14:foregroundMark x1="62800" y1="82068" x2="62800" y2="82068"/>
                          <a14:foregroundMark x1="63800" y1="82068" x2="63800" y2="82068"/>
                          <a14:backgroundMark x1="12800" y1="29483" x2="12800" y2="29483"/>
                          <a14:backgroundMark x1="12500" y1="29483" x2="12500" y2="29483"/>
                          <a14:backgroundMark x1="11900" y1="29483" x2="11900" y2="29483"/>
                          <a14:backgroundMark x1="12200" y1="29483" x2="12200" y2="29483"/>
                        </a14:backgroundRemoval>
                      </a14:imgEffect>
                    </a14:imgLayer>
                  </a14:imgProps>
                </a:ext>
              </a:extLst>
            </a:blip>
            <a:stretch>
              <a:fillRect/>
            </a:stretch>
          </p:blipFill>
          <p:spPr>
            <a:xfrm>
              <a:off x="5230511" y="2312742"/>
              <a:ext cx="1730977" cy="1573458"/>
            </a:xfrm>
            <a:prstGeom prst="rect">
              <a:avLst/>
            </a:prstGeom>
          </p:spPr>
        </p:pic>
        <p:sp>
          <p:nvSpPr>
            <p:cNvPr id="14" name="TextBox 13">
              <a:extLst>
                <a:ext uri="{FF2B5EF4-FFF2-40B4-BE49-F238E27FC236}">
                  <a16:creationId xmlns:a16="http://schemas.microsoft.com/office/drawing/2014/main" id="{7CD1E8FA-8A21-4AFB-81A3-9AEAEE2DFD04}"/>
                </a:ext>
              </a:extLst>
            </p:cNvPr>
            <p:cNvSpPr txBox="1"/>
            <p:nvPr/>
          </p:nvSpPr>
          <p:spPr>
            <a:xfrm>
              <a:off x="4953000" y="3669965"/>
              <a:ext cx="2211267" cy="409703"/>
            </a:xfrm>
            <a:prstGeom prst="rect">
              <a:avLst/>
            </a:prstGeom>
            <a:noFill/>
          </p:spPr>
          <p:txBody>
            <a:bodyPr wrap="square" lIns="91440" tIns="45720" rIns="91440" bIns="45720" rtlCol="0" anchor="t">
              <a:spAutoFit/>
            </a:bodyPr>
            <a:lstStyle/>
            <a:p>
              <a:pPr algn="ctr"/>
              <a:r>
                <a:rPr lang="en-US">
                  <a:latin typeface="Century Gothic"/>
                </a:rPr>
                <a:t>History &amp; Heritage Celebration</a:t>
              </a:r>
            </a:p>
          </p:txBody>
        </p:sp>
      </p:grpSp>
    </p:spTree>
    <p:extLst>
      <p:ext uri="{BB962C8B-B14F-4D97-AF65-F5344CB8AC3E}">
        <p14:creationId xmlns:p14="http://schemas.microsoft.com/office/powerpoint/2010/main" val="524498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4C10F-1F68-41C3-B7FA-1E1275640103}"/>
              </a:ext>
            </a:extLst>
          </p:cNvPr>
          <p:cNvSpPr>
            <a:spLocks noGrp="1"/>
          </p:cNvSpPr>
          <p:nvPr>
            <p:ph type="title"/>
          </p:nvPr>
        </p:nvSpPr>
        <p:spPr>
          <a:xfrm>
            <a:off x="1068637" y="0"/>
            <a:ext cx="10600826" cy="1650999"/>
          </a:xfrm>
        </p:spPr>
        <p:txBody>
          <a:bodyPr/>
          <a:lstStyle/>
          <a:p>
            <a:r>
              <a:rPr lang="en-US" dirty="0"/>
              <a:t>Towards Equity</a:t>
            </a:r>
          </a:p>
        </p:txBody>
      </p:sp>
      <p:sp>
        <p:nvSpPr>
          <p:cNvPr id="7" name="TextBox 6">
            <a:extLst>
              <a:ext uri="{FF2B5EF4-FFF2-40B4-BE49-F238E27FC236}">
                <a16:creationId xmlns:a16="http://schemas.microsoft.com/office/drawing/2014/main" id="{8741F459-B162-41E2-981E-C67C88CC0EF5}"/>
              </a:ext>
            </a:extLst>
          </p:cNvPr>
          <p:cNvSpPr txBox="1"/>
          <p:nvPr/>
        </p:nvSpPr>
        <p:spPr>
          <a:xfrm>
            <a:off x="290161" y="1760914"/>
            <a:ext cx="10966844" cy="4793620"/>
          </a:xfrm>
          <a:prstGeom prst="rect">
            <a:avLst/>
          </a:prstGeom>
          <a:noFill/>
        </p:spPr>
        <p:txBody>
          <a:bodyPr wrap="square">
            <a:spAutoFit/>
          </a:bodyPr>
          <a:lstStyle/>
          <a:p>
            <a:pPr marL="344170" indent="-282575">
              <a:lnSpc>
                <a:spcPct val="100000"/>
              </a:lnSpc>
              <a:spcBef>
                <a:spcPts val="800"/>
              </a:spcBef>
              <a:spcAft>
                <a:spcPts val="800"/>
              </a:spcAft>
              <a:buFont typeface="Arial" panose="020B0604020202020204" pitchFamily="34" charset="0"/>
              <a:buChar char="•"/>
              <a:defRPr/>
            </a:pPr>
            <a:r>
              <a:rPr lang="en-US" sz="2800" dirty="0">
                <a:latin typeface="Century Gothic" panose="020B0502020202020204" pitchFamily="34" charset="0"/>
              </a:rPr>
              <a:t>Direct and Meaningful Benefit:</a:t>
            </a:r>
            <a:r>
              <a:rPr lang="en-US" dirty="0">
                <a:latin typeface="Century Gothic" panose="020B0502020202020204" pitchFamily="34" charset="0"/>
              </a:rPr>
              <a:t> </a:t>
            </a:r>
          </a:p>
          <a:p>
            <a:pPr marL="566420" lvl="2" indent="-182245">
              <a:lnSpc>
                <a:spcPct val="100000"/>
              </a:lnSpc>
              <a:spcBef>
                <a:spcPts val="500"/>
              </a:spcBef>
              <a:spcAft>
                <a:spcPts val="500"/>
              </a:spcAft>
              <a:buSzPct val="100000"/>
              <a:buFont typeface="Courier New,monospace" panose="020B0604020202020204" pitchFamily="34" charset="0"/>
              <a:buChar char="o"/>
              <a:defRPr/>
            </a:pPr>
            <a:r>
              <a:rPr lang="en-US" sz="2000" dirty="0">
                <a:latin typeface="Century Gothic" panose="020B0502020202020204" pitchFamily="34" charset="0"/>
              </a:rPr>
              <a:t>Identify your priority populations </a:t>
            </a:r>
          </a:p>
          <a:p>
            <a:pPr marL="566420" lvl="2" indent="-182245">
              <a:lnSpc>
                <a:spcPct val="100000"/>
              </a:lnSpc>
              <a:spcBef>
                <a:spcPts val="500"/>
              </a:spcBef>
              <a:spcAft>
                <a:spcPts val="500"/>
              </a:spcAft>
              <a:buSzPct val="100000"/>
              <a:buFont typeface="Courier New,monospace" panose="020B0604020202020204" pitchFamily="34" charset="0"/>
              <a:buChar char="o"/>
              <a:defRPr/>
            </a:pPr>
            <a:r>
              <a:rPr lang="en-US" sz="2000" dirty="0">
                <a:latin typeface="Century Gothic" panose="020B0502020202020204" pitchFamily="34" charset="0"/>
              </a:rPr>
              <a:t>Equitable Engagement Training </a:t>
            </a:r>
          </a:p>
          <a:p>
            <a:pPr marL="566420" lvl="2" indent="-182245">
              <a:spcBef>
                <a:spcPts val="500"/>
              </a:spcBef>
              <a:spcAft>
                <a:spcPts val="500"/>
              </a:spcAft>
              <a:buSzPct val="100000"/>
              <a:buFont typeface="Courier New,monospace" panose="020B0604020202020204" pitchFamily="34" charset="0"/>
              <a:buChar char="o"/>
              <a:defRPr/>
            </a:pPr>
            <a:r>
              <a:rPr lang="en-US" sz="2000" dirty="0">
                <a:latin typeface="Century Gothic" panose="020B0502020202020204" pitchFamily="34" charset="0"/>
              </a:rPr>
              <a:t>Co-Develop- Co-Power Engagement Platform</a:t>
            </a:r>
          </a:p>
          <a:p>
            <a:pPr marL="566420" lvl="2" indent="-182245">
              <a:lnSpc>
                <a:spcPct val="100000"/>
              </a:lnSpc>
              <a:spcBef>
                <a:spcPts val="500"/>
              </a:spcBef>
              <a:spcAft>
                <a:spcPts val="500"/>
              </a:spcAft>
              <a:buSzPct val="100000"/>
              <a:buFont typeface="Courier New,monospace" panose="020B0604020202020204" pitchFamily="34" charset="0"/>
              <a:buChar char="o"/>
              <a:defRPr/>
            </a:pPr>
            <a:r>
              <a:rPr lang="en-US" sz="2000" dirty="0">
                <a:latin typeface="Century Gothic" panose="020B0502020202020204" pitchFamily="34" charset="0"/>
                <a:ea typeface="+mn-lt"/>
                <a:cs typeface="+mn-lt"/>
              </a:rPr>
              <a:t>Equitable Engagement across all phases of work</a:t>
            </a:r>
          </a:p>
          <a:p>
            <a:pPr marL="566420" lvl="2" indent="-182245">
              <a:lnSpc>
                <a:spcPct val="100000"/>
              </a:lnSpc>
              <a:spcBef>
                <a:spcPts val="500"/>
              </a:spcBef>
              <a:spcAft>
                <a:spcPts val="500"/>
              </a:spcAft>
              <a:buSzPct val="100000"/>
              <a:buFont typeface="Courier New,monospace" panose="020B0604020202020204" pitchFamily="34" charset="0"/>
              <a:buChar char="o"/>
              <a:defRPr/>
            </a:pPr>
            <a:r>
              <a:rPr lang="en-US" sz="2000" dirty="0">
                <a:latin typeface="Century Gothic" panose="020B0502020202020204" pitchFamily="34" charset="0"/>
                <a:ea typeface="+mn-lt"/>
                <a:cs typeface="+mn-lt"/>
              </a:rPr>
              <a:t>Document how your project is going to meet a critical need for your priority population </a:t>
            </a:r>
          </a:p>
          <a:p>
            <a:pPr marL="1023620" lvl="3" indent="-182245">
              <a:spcBef>
                <a:spcPts val="500"/>
              </a:spcBef>
              <a:spcAft>
                <a:spcPts val="500"/>
              </a:spcAft>
              <a:buSzPct val="100000"/>
              <a:buFont typeface="Courier New,monospace" panose="020B0604020202020204" pitchFamily="34" charset="0"/>
              <a:buChar char="o"/>
              <a:defRPr/>
            </a:pPr>
            <a:r>
              <a:rPr lang="en-US" sz="2000" dirty="0">
                <a:latin typeface="Century Gothic" panose="020B0502020202020204" pitchFamily="34" charset="0"/>
                <a:ea typeface="+mn-lt"/>
                <a:cs typeface="+mn-lt"/>
              </a:rPr>
              <a:t>Data- Qualitative and Quantitative methods </a:t>
            </a:r>
          </a:p>
          <a:p>
            <a:pPr marL="566420" lvl="2" indent="-182245">
              <a:spcBef>
                <a:spcPts val="500"/>
              </a:spcBef>
              <a:spcAft>
                <a:spcPts val="500"/>
              </a:spcAft>
              <a:buSzPct val="100000"/>
              <a:buFont typeface="Courier New,monospace" panose="020B0604020202020204" pitchFamily="34" charset="0"/>
              <a:buChar char="o"/>
              <a:defRPr/>
            </a:pPr>
            <a:r>
              <a:rPr lang="en-US" sz="2000" dirty="0">
                <a:latin typeface="Century Gothic" panose="020B0502020202020204" pitchFamily="34" charset="0"/>
                <a:ea typeface="+mn-lt"/>
                <a:cs typeface="+mn-lt"/>
              </a:rPr>
              <a:t>Commitment to community- ongoing </a:t>
            </a:r>
          </a:p>
          <a:p>
            <a:pPr marL="1023620" lvl="3" indent="-182245">
              <a:spcBef>
                <a:spcPts val="500"/>
              </a:spcBef>
              <a:spcAft>
                <a:spcPts val="500"/>
              </a:spcAft>
              <a:buSzPct val="100000"/>
              <a:buFont typeface="Courier New,monospace" panose="020B0604020202020204" pitchFamily="34" charset="0"/>
              <a:buChar char="o"/>
              <a:defRPr/>
            </a:pPr>
            <a:r>
              <a:rPr lang="en-US" sz="2000" dirty="0">
                <a:latin typeface="Century Gothic" panose="020B0502020202020204" pitchFamily="34" charset="0"/>
                <a:ea typeface="+mn-lt"/>
                <a:cs typeface="+mn-lt"/>
              </a:rPr>
              <a:t>Anti-displacement</a:t>
            </a:r>
          </a:p>
          <a:p>
            <a:pPr marL="1023620" lvl="3" indent="-182245">
              <a:spcBef>
                <a:spcPts val="500"/>
              </a:spcBef>
              <a:spcAft>
                <a:spcPts val="500"/>
              </a:spcAft>
              <a:buSzPct val="100000"/>
              <a:buFont typeface="Courier New,monospace" panose="020B0604020202020204" pitchFamily="34" charset="0"/>
              <a:buChar char="o"/>
              <a:defRPr/>
            </a:pPr>
            <a:r>
              <a:rPr lang="en-US" sz="2000" dirty="0">
                <a:latin typeface="Century Gothic" panose="020B0502020202020204" pitchFamily="34" charset="0"/>
                <a:ea typeface="+mn-lt"/>
                <a:cs typeface="+mn-lt"/>
              </a:rPr>
              <a:t>Affordability </a:t>
            </a:r>
          </a:p>
        </p:txBody>
      </p:sp>
    </p:spTree>
    <p:extLst>
      <p:ext uri="{BB962C8B-B14F-4D97-AF65-F5344CB8AC3E}">
        <p14:creationId xmlns:p14="http://schemas.microsoft.com/office/powerpoint/2010/main" val="3353269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4C10F-1F68-41C3-B7FA-1E1275640103}"/>
              </a:ext>
            </a:extLst>
          </p:cNvPr>
          <p:cNvSpPr>
            <a:spLocks noGrp="1"/>
          </p:cNvSpPr>
          <p:nvPr>
            <p:ph type="title"/>
          </p:nvPr>
        </p:nvSpPr>
        <p:spPr>
          <a:xfrm>
            <a:off x="1068637" y="0"/>
            <a:ext cx="10600826" cy="1650999"/>
          </a:xfrm>
        </p:spPr>
        <p:txBody>
          <a:bodyPr/>
          <a:lstStyle/>
          <a:p>
            <a:r>
              <a:rPr lang="en-US" dirty="0"/>
              <a:t> CORE-Efforts </a:t>
            </a:r>
          </a:p>
        </p:txBody>
      </p:sp>
      <p:sp>
        <p:nvSpPr>
          <p:cNvPr id="5" name="Rectangle 4">
            <a:extLst>
              <a:ext uri="{FF2B5EF4-FFF2-40B4-BE49-F238E27FC236}">
                <a16:creationId xmlns:a16="http://schemas.microsoft.com/office/drawing/2014/main" id="{53249F04-2210-416A-9F87-24AF8EEC9302}"/>
              </a:ext>
            </a:extLst>
          </p:cNvPr>
          <p:cNvSpPr/>
          <p:nvPr/>
        </p:nvSpPr>
        <p:spPr>
          <a:xfrm>
            <a:off x="117565" y="1866870"/>
            <a:ext cx="11551897" cy="3477875"/>
          </a:xfrm>
          <a:prstGeom prst="rect">
            <a:avLst/>
          </a:prstGeom>
        </p:spPr>
        <p:txBody>
          <a:bodyPr wrap="square">
            <a:spAutoFit/>
          </a:bodyPr>
          <a:lstStyle/>
          <a:p>
            <a:pPr marL="342900" indent="-342900">
              <a:buFont typeface="Arial" panose="020B0604020202020204" pitchFamily="34" charset="0"/>
              <a:buChar char="•"/>
            </a:pPr>
            <a:r>
              <a:rPr lang="en-US" sz="2200" dirty="0">
                <a:solidFill>
                  <a:srgbClr val="4E4845"/>
                </a:solidFill>
                <a:latin typeface="Century Gothic" panose="020B0502020202020204" pitchFamily="34" charset="0"/>
              </a:rPr>
              <a:t>Create a transportation specific set of equity indicators</a:t>
            </a:r>
          </a:p>
          <a:p>
            <a:endParaRPr lang="en-US" sz="2200" dirty="0">
              <a:solidFill>
                <a:srgbClr val="4E4845"/>
              </a:solidFill>
              <a:latin typeface="Century Gothic" panose="020B0502020202020204" pitchFamily="34" charset="0"/>
            </a:endParaRPr>
          </a:p>
          <a:p>
            <a:pPr marL="342900" indent="-342900">
              <a:buFont typeface="Arial" panose="020B0604020202020204" pitchFamily="34" charset="0"/>
              <a:buChar char="•"/>
            </a:pPr>
            <a:r>
              <a:rPr lang="en-US" sz="2200" dirty="0">
                <a:solidFill>
                  <a:srgbClr val="4E4845"/>
                </a:solidFill>
                <a:latin typeface="Century Gothic" panose="020B0502020202020204" pitchFamily="34" charset="0"/>
              </a:rPr>
              <a:t>Create communication, training, and education for staff development in partnership with EEO and Civil Rights</a:t>
            </a:r>
          </a:p>
          <a:p>
            <a:endParaRPr lang="en-US" sz="2200" dirty="0">
              <a:solidFill>
                <a:srgbClr val="4E4845"/>
              </a:solidFill>
              <a:latin typeface="Century Gothic" panose="020B0502020202020204" pitchFamily="34" charset="0"/>
            </a:endParaRPr>
          </a:p>
          <a:p>
            <a:pPr marL="342900" indent="-342900">
              <a:buFont typeface="Arial" panose="020B0604020202020204" pitchFamily="34" charset="0"/>
              <a:buChar char="•"/>
            </a:pPr>
            <a:r>
              <a:rPr lang="en-US" sz="2200" dirty="0">
                <a:solidFill>
                  <a:srgbClr val="4E4845"/>
                </a:solidFill>
                <a:latin typeface="Century Gothic" panose="020B0502020202020204" pitchFamily="34" charset="0"/>
              </a:rPr>
              <a:t>CTC/CalSTA/Caltrans Listening Sessions</a:t>
            </a:r>
          </a:p>
          <a:p>
            <a:pPr marL="342900" indent="-342900">
              <a:buFont typeface="Arial" panose="020B0604020202020204" pitchFamily="34" charset="0"/>
              <a:buChar char="•"/>
            </a:pPr>
            <a:endParaRPr lang="en-US" sz="2200" dirty="0">
              <a:solidFill>
                <a:srgbClr val="4E4845"/>
              </a:solidFill>
              <a:latin typeface="Century Gothic" panose="020B0502020202020204" pitchFamily="34" charset="0"/>
            </a:endParaRPr>
          </a:p>
          <a:p>
            <a:pPr marL="342900" indent="-342900">
              <a:buFont typeface="Arial" panose="020B0604020202020204" pitchFamily="34" charset="0"/>
              <a:buChar char="•"/>
            </a:pPr>
            <a:r>
              <a:rPr lang="en-US" sz="2200" dirty="0">
                <a:solidFill>
                  <a:srgbClr val="4E4845"/>
                </a:solidFill>
                <a:latin typeface="Century Gothic" panose="020B0502020202020204" pitchFamily="34" charset="0"/>
              </a:rPr>
              <a:t>CTC/CalSTA/Caltrans Equity Advisory Committee</a:t>
            </a:r>
          </a:p>
          <a:p>
            <a:pPr marL="342900" indent="-342900">
              <a:buFont typeface="Arial" panose="020B0604020202020204" pitchFamily="34" charset="0"/>
              <a:buChar char="•"/>
            </a:pPr>
            <a:endParaRPr lang="en-US" sz="2200" dirty="0">
              <a:solidFill>
                <a:srgbClr val="4E4845"/>
              </a:solidFill>
              <a:latin typeface="Century Gothic" panose="020B0502020202020204" pitchFamily="34" charset="0"/>
            </a:endParaRPr>
          </a:p>
          <a:p>
            <a:pPr marL="342900" indent="-342900">
              <a:buFont typeface="Arial" panose="020B0604020202020204" pitchFamily="34" charset="0"/>
              <a:buChar char="•"/>
            </a:pPr>
            <a:r>
              <a:rPr lang="en-US" sz="2200" dirty="0">
                <a:solidFill>
                  <a:srgbClr val="4E4845"/>
                </a:solidFill>
                <a:latin typeface="Century Gothic" panose="020B0502020202020204" pitchFamily="34" charset="0"/>
              </a:rPr>
              <a:t>Caltrans Renaming and Removing harmful names and items on our right of way </a:t>
            </a:r>
          </a:p>
        </p:txBody>
      </p:sp>
    </p:spTree>
    <p:extLst>
      <p:ext uri="{BB962C8B-B14F-4D97-AF65-F5344CB8AC3E}">
        <p14:creationId xmlns:p14="http://schemas.microsoft.com/office/powerpoint/2010/main" val="359812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8B762-3F0B-480D-A17B-1972BFC87101}"/>
              </a:ext>
            </a:extLst>
          </p:cNvPr>
          <p:cNvSpPr>
            <a:spLocks noGrp="1"/>
          </p:cNvSpPr>
          <p:nvPr>
            <p:ph type="title"/>
          </p:nvPr>
        </p:nvSpPr>
        <p:spPr/>
        <p:txBody>
          <a:bodyPr/>
          <a:lstStyle/>
          <a:p>
            <a:r>
              <a:rPr lang="en-US" dirty="0"/>
              <a:t>Resources </a:t>
            </a:r>
          </a:p>
        </p:txBody>
      </p:sp>
      <p:pic>
        <p:nvPicPr>
          <p:cNvPr id="5" name="Picture 4">
            <a:hlinkClick r:id="rId2"/>
            <a:extLst>
              <a:ext uri="{FF2B5EF4-FFF2-40B4-BE49-F238E27FC236}">
                <a16:creationId xmlns:a16="http://schemas.microsoft.com/office/drawing/2014/main" id="{40C04924-EC37-4D0F-8159-05A610502DCF}"/>
              </a:ext>
            </a:extLst>
          </p:cNvPr>
          <p:cNvPicPr>
            <a:picLocks noChangeAspect="1"/>
          </p:cNvPicPr>
          <p:nvPr/>
        </p:nvPicPr>
        <p:blipFill rotWithShape="1">
          <a:blip r:embed="rId3"/>
          <a:srcRect l="13885" t="20360" r="64223" b="9730"/>
          <a:stretch/>
        </p:blipFill>
        <p:spPr>
          <a:xfrm>
            <a:off x="314123" y="1742303"/>
            <a:ext cx="2528803" cy="4542480"/>
          </a:xfrm>
          <a:prstGeom prst="rect">
            <a:avLst/>
          </a:prstGeom>
        </p:spPr>
      </p:pic>
      <p:pic>
        <p:nvPicPr>
          <p:cNvPr id="1026" name="Picture 2">
            <a:extLst>
              <a:ext uri="{FF2B5EF4-FFF2-40B4-BE49-F238E27FC236}">
                <a16:creationId xmlns:a16="http://schemas.microsoft.com/office/drawing/2014/main" id="{8B35CD65-65C7-4312-A5B7-74FD58708B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1654" y="1894961"/>
            <a:ext cx="200025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rId5"/>
            <a:extLst>
              <a:ext uri="{FF2B5EF4-FFF2-40B4-BE49-F238E27FC236}">
                <a16:creationId xmlns:a16="http://schemas.microsoft.com/office/drawing/2014/main" id="{7D821242-1685-4414-AC63-DB3DE9C951B3}"/>
              </a:ext>
            </a:extLst>
          </p:cNvPr>
          <p:cNvPicPr>
            <a:picLocks noChangeAspect="1"/>
          </p:cNvPicPr>
          <p:nvPr/>
        </p:nvPicPr>
        <p:blipFill rotWithShape="1">
          <a:blip r:embed="rId6"/>
          <a:srcRect l="48453" t="26596" r="26406" b="11945"/>
          <a:stretch/>
        </p:blipFill>
        <p:spPr>
          <a:xfrm>
            <a:off x="5577350" y="1614316"/>
            <a:ext cx="2201053" cy="3435178"/>
          </a:xfrm>
          <a:prstGeom prst="rect">
            <a:avLst/>
          </a:prstGeom>
        </p:spPr>
      </p:pic>
      <p:pic>
        <p:nvPicPr>
          <p:cNvPr id="15" name="Picture 14">
            <a:hlinkClick r:id="rId7"/>
            <a:extLst>
              <a:ext uri="{FF2B5EF4-FFF2-40B4-BE49-F238E27FC236}">
                <a16:creationId xmlns:a16="http://schemas.microsoft.com/office/drawing/2014/main" id="{8CB5E9B8-38CD-48D2-B3C4-2459FF140F32}"/>
              </a:ext>
            </a:extLst>
          </p:cNvPr>
          <p:cNvPicPr>
            <a:picLocks noChangeAspect="1"/>
          </p:cNvPicPr>
          <p:nvPr/>
        </p:nvPicPr>
        <p:blipFill rotWithShape="1">
          <a:blip r:embed="rId8"/>
          <a:srcRect l="4477" t="20764" r="34633" b="20275"/>
          <a:stretch/>
        </p:blipFill>
        <p:spPr>
          <a:xfrm>
            <a:off x="8399460" y="1894961"/>
            <a:ext cx="3297056" cy="1795913"/>
          </a:xfrm>
          <a:prstGeom prst="rect">
            <a:avLst/>
          </a:prstGeom>
        </p:spPr>
      </p:pic>
      <p:pic>
        <p:nvPicPr>
          <p:cNvPr id="17" name="Picture 16">
            <a:hlinkClick r:id="rId9"/>
            <a:extLst>
              <a:ext uri="{FF2B5EF4-FFF2-40B4-BE49-F238E27FC236}">
                <a16:creationId xmlns:a16="http://schemas.microsoft.com/office/drawing/2014/main" id="{B668EA6F-E654-4319-B2FC-C5D7743FDBA5}"/>
              </a:ext>
            </a:extLst>
          </p:cNvPr>
          <p:cNvPicPr>
            <a:picLocks noChangeAspect="1"/>
          </p:cNvPicPr>
          <p:nvPr/>
        </p:nvPicPr>
        <p:blipFill rotWithShape="1">
          <a:blip r:embed="rId10"/>
          <a:srcRect l="33142" t="30690" r="39088" b="18024"/>
          <a:stretch/>
        </p:blipFill>
        <p:spPr>
          <a:xfrm>
            <a:off x="8575589" y="3758428"/>
            <a:ext cx="2485592" cy="2582133"/>
          </a:xfrm>
          <a:prstGeom prst="rect">
            <a:avLst/>
          </a:prstGeom>
        </p:spPr>
      </p:pic>
      <p:pic>
        <p:nvPicPr>
          <p:cNvPr id="19" name="Picture 18">
            <a:hlinkClick r:id="rId11"/>
            <a:extLst>
              <a:ext uri="{FF2B5EF4-FFF2-40B4-BE49-F238E27FC236}">
                <a16:creationId xmlns:a16="http://schemas.microsoft.com/office/drawing/2014/main" id="{B4E9BEC1-275E-4ED7-AB70-71FEEA3F1CA4}"/>
              </a:ext>
            </a:extLst>
          </p:cNvPr>
          <p:cNvPicPr>
            <a:picLocks noChangeAspect="1"/>
          </p:cNvPicPr>
          <p:nvPr/>
        </p:nvPicPr>
        <p:blipFill rotWithShape="1">
          <a:blip r:embed="rId12"/>
          <a:srcRect l="2577" t="40360" r="27737" b="30567"/>
          <a:stretch/>
        </p:blipFill>
        <p:spPr>
          <a:xfrm>
            <a:off x="3141654" y="5140797"/>
            <a:ext cx="5135207" cy="1205079"/>
          </a:xfrm>
          <a:prstGeom prst="rect">
            <a:avLst/>
          </a:prstGeom>
        </p:spPr>
      </p:pic>
    </p:spTree>
    <p:extLst>
      <p:ext uri="{BB962C8B-B14F-4D97-AF65-F5344CB8AC3E}">
        <p14:creationId xmlns:p14="http://schemas.microsoft.com/office/powerpoint/2010/main" val="2030867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E4DED-E356-462A-B25F-2F5560E5E636}"/>
              </a:ext>
            </a:extLst>
          </p:cNvPr>
          <p:cNvSpPr>
            <a:spLocks noGrp="1"/>
          </p:cNvSpPr>
          <p:nvPr>
            <p:ph type="title"/>
          </p:nvPr>
        </p:nvSpPr>
        <p:spPr>
          <a:xfrm>
            <a:off x="2201779" y="1790700"/>
            <a:ext cx="9757609" cy="1325563"/>
          </a:xfrm>
        </p:spPr>
        <p:txBody>
          <a:bodyPr/>
          <a:lstStyle/>
          <a:p>
            <a:r>
              <a:rPr lang="en-US" sz="5400" dirty="0">
                <a:solidFill>
                  <a:schemeClr val="bg1"/>
                </a:solidFill>
                <a:latin typeface="Century Gothic" panose="020B0502020202020204" pitchFamily="34" charset="0"/>
              </a:rPr>
              <a:t>Contact CORE:</a:t>
            </a:r>
            <a:br>
              <a:rPr lang="en-US" sz="5400" dirty="0">
                <a:latin typeface="Century Gothic" panose="020B0502020202020204" pitchFamily="34" charset="0"/>
              </a:rPr>
            </a:br>
            <a:r>
              <a:rPr lang="en-US" sz="5400" dirty="0">
                <a:latin typeface="Century Gothic" panose="020B0502020202020204" pitchFamily="34" charset="0"/>
                <a:hlinkClick r:id="rId2"/>
              </a:rPr>
              <a:t>RaceandEquity@dot.ca.gov</a:t>
            </a:r>
            <a:r>
              <a:rPr lang="en-US" sz="5400" dirty="0">
                <a:latin typeface="Century Gothic" panose="020B0502020202020204" pitchFamily="34" charset="0"/>
              </a:rPr>
              <a:t> </a:t>
            </a:r>
          </a:p>
        </p:txBody>
      </p:sp>
    </p:spTree>
    <p:extLst>
      <p:ext uri="{BB962C8B-B14F-4D97-AF65-F5344CB8AC3E}">
        <p14:creationId xmlns:p14="http://schemas.microsoft.com/office/powerpoint/2010/main" val="529025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4C10F-1F68-41C3-B7FA-1E1275640103}"/>
              </a:ext>
            </a:extLst>
          </p:cNvPr>
          <p:cNvSpPr>
            <a:spLocks noGrp="1"/>
          </p:cNvSpPr>
          <p:nvPr>
            <p:ph type="title"/>
          </p:nvPr>
        </p:nvSpPr>
        <p:spPr>
          <a:xfrm>
            <a:off x="0" y="1153572"/>
            <a:ext cx="3887234" cy="4461163"/>
          </a:xfrm>
        </p:spPr>
        <p:txBody>
          <a:bodyPr vert="horz" lIns="91440" tIns="45720" rIns="91440" bIns="45720" rtlCol="0" anchor="ctr">
            <a:normAutofit/>
          </a:bodyPr>
          <a:lstStyle/>
          <a:p>
            <a:pPr>
              <a:lnSpc>
                <a:spcPct val="90000"/>
              </a:lnSpc>
              <a:spcBef>
                <a:spcPct val="0"/>
              </a:spcBef>
            </a:pPr>
            <a:r>
              <a:rPr lang="en-US" sz="3700" kern="1200" dirty="0">
                <a:solidFill>
                  <a:srgbClr val="FFFFFF"/>
                </a:solidFill>
                <a:latin typeface="+mj-lt"/>
                <a:ea typeface="+mj-ea"/>
                <a:cs typeface="+mj-cs"/>
              </a:rPr>
              <a:t>California Transportation Agency </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Statement</a:t>
            </a:r>
            <a:br>
              <a:rPr lang="en-US" sz="3700" kern="1200" dirty="0">
                <a:solidFill>
                  <a:srgbClr val="FFFFFF"/>
                </a:solidFill>
                <a:latin typeface="+mj-lt"/>
                <a:ea typeface="+mj-ea"/>
                <a:cs typeface="+mj-cs"/>
              </a:rPr>
            </a:br>
            <a:r>
              <a:rPr lang="en-US" sz="2800" kern="1200" dirty="0">
                <a:solidFill>
                  <a:srgbClr val="FFFFFF"/>
                </a:solidFill>
                <a:latin typeface="+mj-lt"/>
                <a:ea typeface="+mj-ea"/>
                <a:cs typeface="+mj-cs"/>
              </a:rPr>
              <a:t>June 2020</a:t>
            </a:r>
            <a:br>
              <a:rPr lang="en-US" sz="3700" kern="1200" dirty="0">
                <a:solidFill>
                  <a:srgbClr val="FFFFFF"/>
                </a:solidFill>
                <a:latin typeface="+mj-lt"/>
                <a:ea typeface="+mj-ea"/>
                <a:cs typeface="+mj-cs"/>
              </a:rPr>
            </a:br>
            <a:endParaRPr lang="en-US" sz="3700" kern="1200" dirty="0">
              <a:solidFill>
                <a:srgbClr val="FFFFFF"/>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39DB60B8-C3A3-45E4-8497-AE67E717A9AE}"/>
              </a:ext>
            </a:extLst>
          </p:cNvPr>
          <p:cNvSpPr txBox="1">
            <a:spLocks/>
          </p:cNvSpPr>
          <p:nvPr/>
        </p:nvSpPr>
        <p:spPr>
          <a:xfrm>
            <a:off x="4447308" y="134144"/>
            <a:ext cx="6906491" cy="558561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Century Gothic" panose="020B0502020202020204" pitchFamily="34" charset="0"/>
              </a:rPr>
              <a:t>“Transportation systems are about people and improving their quality of life. Unfortunately, those improvements historically have disproportionately benefitted certain segments of the population. Far too often, past transportation decisions quite</a:t>
            </a:r>
            <a:r>
              <a:rPr lang="en-US" sz="2200" b="1" dirty="0">
                <a:latin typeface="Century Gothic" panose="020B0502020202020204" pitchFamily="34" charset="0"/>
              </a:rPr>
              <a:t> literally put up barriers, divided communities, and amplified racial inequalities</a:t>
            </a:r>
            <a:r>
              <a:rPr lang="en-US" sz="2200" dirty="0">
                <a:latin typeface="Century Gothic" panose="020B0502020202020204" pitchFamily="34" charset="0"/>
              </a:rPr>
              <a:t>, particularly in our Black and Brown neighborhoods.</a:t>
            </a:r>
          </a:p>
          <a:p>
            <a:r>
              <a:rPr lang="en-US" sz="2200" dirty="0">
                <a:latin typeface="Century Gothic" panose="020B0502020202020204" pitchFamily="34" charset="0"/>
              </a:rPr>
              <a:t>“The California State Transportation Agency (CalSTA) strongly condemns systemic racism and discrimination in all forms, including those historically entrenched in transportation. Enhancing the lives of all Californians – particularly people of color and disadvantaged communities – by connecting individuals to jobs, healthcare, education and other opportunities lie at the heart of what we do and why.</a:t>
            </a:r>
          </a:p>
        </p:txBody>
      </p:sp>
    </p:spTree>
    <p:extLst>
      <p:ext uri="{BB962C8B-B14F-4D97-AF65-F5344CB8AC3E}">
        <p14:creationId xmlns:p14="http://schemas.microsoft.com/office/powerpoint/2010/main" val="297416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4C10F-1F68-41C3-B7FA-1E1275640103}"/>
              </a:ext>
            </a:extLst>
          </p:cNvPr>
          <p:cNvSpPr>
            <a:spLocks noGrp="1"/>
          </p:cNvSpPr>
          <p:nvPr>
            <p:ph type="title"/>
          </p:nvPr>
        </p:nvSpPr>
        <p:spPr>
          <a:xfrm>
            <a:off x="0" y="1153572"/>
            <a:ext cx="3887234" cy="4461163"/>
          </a:xfrm>
        </p:spPr>
        <p:txBody>
          <a:bodyPr vert="horz" lIns="91440" tIns="45720" rIns="91440" bIns="45720" rtlCol="0" anchor="ctr">
            <a:normAutofit/>
          </a:bodyPr>
          <a:lstStyle/>
          <a:p>
            <a:pPr>
              <a:lnSpc>
                <a:spcPct val="90000"/>
              </a:lnSpc>
              <a:spcBef>
                <a:spcPct val="0"/>
              </a:spcBef>
            </a:pPr>
            <a:r>
              <a:rPr lang="en-US" sz="3700" kern="1200" dirty="0">
                <a:solidFill>
                  <a:srgbClr val="FFFFFF"/>
                </a:solidFill>
                <a:latin typeface="+mj-lt"/>
                <a:ea typeface="+mj-ea"/>
                <a:cs typeface="+mj-cs"/>
              </a:rPr>
              <a:t>California Transportation Agency </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Statement</a:t>
            </a:r>
            <a:br>
              <a:rPr lang="en-US" sz="3700" kern="1200" dirty="0">
                <a:solidFill>
                  <a:srgbClr val="FFFFFF"/>
                </a:solidFill>
                <a:latin typeface="+mj-lt"/>
                <a:ea typeface="+mj-ea"/>
                <a:cs typeface="+mj-cs"/>
              </a:rPr>
            </a:br>
            <a:r>
              <a:rPr lang="en-US" sz="2800" kern="1200" dirty="0">
                <a:solidFill>
                  <a:srgbClr val="FFFFFF"/>
                </a:solidFill>
                <a:latin typeface="+mj-lt"/>
                <a:ea typeface="+mj-ea"/>
                <a:cs typeface="+mj-cs"/>
              </a:rPr>
              <a:t>June 2020</a:t>
            </a:r>
            <a:br>
              <a:rPr lang="en-US" sz="3700" kern="1200" dirty="0">
                <a:solidFill>
                  <a:srgbClr val="FFFFFF"/>
                </a:solidFill>
                <a:latin typeface="+mj-lt"/>
                <a:ea typeface="+mj-ea"/>
                <a:cs typeface="+mj-cs"/>
              </a:rPr>
            </a:br>
            <a:endParaRPr lang="en-US" sz="3700" kern="1200" dirty="0">
              <a:solidFill>
                <a:srgbClr val="FFFFFF"/>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414B3C97-B011-43DF-B450-DC3B1B58EA6C}"/>
              </a:ext>
            </a:extLst>
          </p:cNvPr>
          <p:cNvSpPr txBox="1">
            <a:spLocks/>
          </p:cNvSpPr>
          <p:nvPr/>
        </p:nvSpPr>
        <p:spPr>
          <a:xfrm>
            <a:off x="4313744" y="591343"/>
            <a:ext cx="6906491" cy="5585619"/>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i="1" dirty="0">
                <a:latin typeface="Century Gothic" panose="020B0502020202020204" pitchFamily="34" charset="0"/>
              </a:rPr>
              <a:t>“To that end, CalSTA firmly embraces racial equity, inclusion and diversity. These values are foundational to achieving our vision of a cleaner, safer, more accessible and more connected future.</a:t>
            </a:r>
          </a:p>
          <a:p>
            <a:r>
              <a:rPr lang="en-US" sz="2400" dirty="0">
                <a:latin typeface="Century Gothic" panose="020B0502020202020204" pitchFamily="34" charset="0"/>
              </a:rPr>
              <a:t>“We will be part of the solution. We will promote policies and programs that reflect principles of diversity, equity and inclusion, and will work with stakeholders to identify areas of improvement. Through these and other efforts, transportation systems have the potential to achieve their intended purpose – to provide safe and equitable access to opportunity and truly enhance quality of life.”</a:t>
            </a:r>
          </a:p>
          <a:p>
            <a:endParaRPr lang="en-US" sz="2400" dirty="0"/>
          </a:p>
        </p:txBody>
      </p:sp>
    </p:spTree>
    <p:extLst>
      <p:ext uri="{BB962C8B-B14F-4D97-AF65-F5344CB8AC3E}">
        <p14:creationId xmlns:p14="http://schemas.microsoft.com/office/powerpoint/2010/main" val="253872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A0248A1B-3DBD-4054-92FB-3496F8193CC9}"/>
              </a:ext>
            </a:extLst>
          </p:cNvPr>
          <p:cNvSpPr>
            <a:spLocks noGrp="1"/>
          </p:cNvSpPr>
          <p:nvPr>
            <p:ph type="sldNum" sz="quarter" idx="12"/>
          </p:nvPr>
        </p:nvSpPr>
        <p:spPr/>
        <p:txBody>
          <a:bodyPr/>
          <a:lstStyle/>
          <a:p>
            <a:fld id="{7D150322-C1E7-9D44-B5E2-DE9E3889C00D}" type="slidenum">
              <a:rPr lang="en-US" smtClean="0"/>
              <a:pPr/>
              <a:t>4</a:t>
            </a:fld>
            <a:endParaRPr lang="en-US"/>
          </a:p>
        </p:txBody>
      </p:sp>
      <p:sp>
        <p:nvSpPr>
          <p:cNvPr id="6" name="Content Placeholder 2">
            <a:extLst>
              <a:ext uri="{FF2B5EF4-FFF2-40B4-BE49-F238E27FC236}">
                <a16:creationId xmlns:a16="http://schemas.microsoft.com/office/drawing/2014/main" id="{991FD2D4-1BD2-44E7-B954-BB5FC9AEC0D1}"/>
              </a:ext>
            </a:extLst>
          </p:cNvPr>
          <p:cNvSpPr txBox="1">
            <a:spLocks noChangeArrowheads="1"/>
          </p:cNvSpPr>
          <p:nvPr/>
        </p:nvSpPr>
        <p:spPr>
          <a:xfrm>
            <a:off x="328196" y="1794870"/>
            <a:ext cx="11549532" cy="209792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latin typeface="Century Gothic" panose="020B0502020202020204" pitchFamily="34" charset="0"/>
                <a:ea typeface="+mn-lt"/>
                <a:cs typeface="+mn-lt"/>
              </a:rPr>
              <a:t>Caltrans acknowledges that communities of color and under-served communities experienced fewer benefits and a greater share of negative impacts associated with our state’s transportation system. Some of these disparities reflect a history of transportation decision-making, policy, processes, planning, design, and construction that "quite literally put-up barriers, divided communities, and amplified racial inequities, particularly in our Black and Brown neighborhoods."….</a:t>
            </a:r>
            <a:endParaRPr lang="en-US" sz="2400" dirty="0">
              <a:latin typeface="Century Gothic" panose="020B0502020202020204" pitchFamily="34" charset="0"/>
              <a:cs typeface="Calibri" panose="020F0502020204030204" pitchFamily="34" charset="0"/>
            </a:endParaRPr>
          </a:p>
          <a:p>
            <a:pPr marL="0" indent="-804545" algn="just"/>
            <a:endParaRPr lang="en-US" altLang="en-US" sz="2400" b="0" i="0" u="none" strike="noStrike" kern="1200" cap="none" spc="0" normalizeH="0" baseline="0" noProof="0" dirty="0">
              <a:ln>
                <a:noFill/>
              </a:ln>
              <a:effectLst/>
              <a:uLnTx/>
              <a:uFillTx/>
              <a:latin typeface="Calibri" panose="020F0502020204030204" pitchFamily="34" charset="0"/>
              <a:cs typeface="Calibri"/>
            </a:endParaRPr>
          </a:p>
          <a:p>
            <a:pPr lvl="3" algn="just"/>
            <a:endParaRPr lang="en-US" altLang="en-US" sz="2000" dirty="0">
              <a:latin typeface="Calibri" panose="020F0502020204030204" pitchFamily="34" charset="0"/>
              <a:cs typeface="Calibri"/>
            </a:endParaRPr>
          </a:p>
        </p:txBody>
      </p:sp>
      <p:sp>
        <p:nvSpPr>
          <p:cNvPr id="118" name="Content Placeholder 2">
            <a:extLst>
              <a:ext uri="{FF2B5EF4-FFF2-40B4-BE49-F238E27FC236}">
                <a16:creationId xmlns:a16="http://schemas.microsoft.com/office/drawing/2014/main" id="{B53562B8-2F16-1480-224B-B012B22451B8}"/>
              </a:ext>
            </a:extLst>
          </p:cNvPr>
          <p:cNvSpPr txBox="1">
            <a:spLocks noChangeArrowheads="1"/>
          </p:cNvSpPr>
          <p:nvPr/>
        </p:nvSpPr>
        <p:spPr>
          <a:xfrm>
            <a:off x="1805918" y="4253972"/>
            <a:ext cx="8594087" cy="247173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i="1" dirty="0">
                <a:latin typeface="Century Gothic" panose="020B0502020202020204" pitchFamily="34" charset="0"/>
                <a:ea typeface="+mn-lt"/>
                <a:cs typeface="+mn-lt"/>
              </a:rPr>
              <a:t>We will achieve equity when everyone has access to what they need to thrive </a:t>
            </a:r>
            <a:r>
              <a:rPr lang="en-US" dirty="0">
                <a:latin typeface="Century Gothic" panose="020B0502020202020204" pitchFamily="34" charset="0"/>
                <a:ea typeface="+mn-lt"/>
                <a:cs typeface="+mn-lt"/>
              </a:rPr>
              <a:t>— starting with our most vulnerable — no matter their race, socioeconomic status, identity, where they live, or how they travel...</a:t>
            </a:r>
            <a:endParaRPr lang="en-US" dirty="0">
              <a:latin typeface="Century Gothic" panose="020B0502020202020204" pitchFamily="34" charset="0"/>
              <a:cs typeface="Calibri"/>
            </a:endParaRPr>
          </a:p>
        </p:txBody>
      </p:sp>
      <p:sp>
        <p:nvSpPr>
          <p:cNvPr id="7" name="Title 1">
            <a:extLst>
              <a:ext uri="{FF2B5EF4-FFF2-40B4-BE49-F238E27FC236}">
                <a16:creationId xmlns:a16="http://schemas.microsoft.com/office/drawing/2014/main" id="{BA6D8F87-ECBD-4E28-A02F-914A131C8472}"/>
              </a:ext>
            </a:extLst>
          </p:cNvPr>
          <p:cNvSpPr>
            <a:spLocks noGrp="1"/>
          </p:cNvSpPr>
          <p:nvPr>
            <p:ph type="title"/>
          </p:nvPr>
        </p:nvSpPr>
        <p:spPr>
          <a:xfrm>
            <a:off x="441064" y="0"/>
            <a:ext cx="11228399" cy="1650999"/>
          </a:xfrm>
        </p:spPr>
        <p:txBody>
          <a:bodyPr/>
          <a:lstStyle/>
          <a:p>
            <a:r>
              <a:rPr lang="en-US" dirty="0"/>
              <a:t>	Caltrans Equity Statement  </a:t>
            </a:r>
          </a:p>
        </p:txBody>
      </p:sp>
    </p:spTree>
    <p:extLst>
      <p:ext uri="{BB962C8B-B14F-4D97-AF65-F5344CB8AC3E}">
        <p14:creationId xmlns:p14="http://schemas.microsoft.com/office/powerpoint/2010/main" val="1012434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4C10F-1F68-41C3-B7FA-1E1275640103}"/>
              </a:ext>
            </a:extLst>
          </p:cNvPr>
          <p:cNvSpPr>
            <a:spLocks noGrp="1"/>
          </p:cNvSpPr>
          <p:nvPr>
            <p:ph type="title"/>
          </p:nvPr>
        </p:nvSpPr>
        <p:spPr>
          <a:xfrm>
            <a:off x="1068637" y="0"/>
            <a:ext cx="10600826" cy="1650999"/>
          </a:xfrm>
        </p:spPr>
        <p:txBody>
          <a:bodyPr/>
          <a:lstStyle/>
          <a:p>
            <a:r>
              <a:rPr lang="en-US" dirty="0"/>
              <a:t>Caltrans Equity Statement </a:t>
            </a:r>
          </a:p>
        </p:txBody>
      </p:sp>
      <p:sp>
        <p:nvSpPr>
          <p:cNvPr id="3" name="Rectangle 2">
            <a:extLst>
              <a:ext uri="{FF2B5EF4-FFF2-40B4-BE49-F238E27FC236}">
                <a16:creationId xmlns:a16="http://schemas.microsoft.com/office/drawing/2014/main" id="{503EE607-3BB9-4EFA-81B4-FB307364A200}"/>
              </a:ext>
            </a:extLst>
          </p:cNvPr>
          <p:cNvSpPr/>
          <p:nvPr/>
        </p:nvSpPr>
        <p:spPr>
          <a:xfrm>
            <a:off x="522537" y="1881236"/>
            <a:ext cx="2478564" cy="461665"/>
          </a:xfrm>
          <a:prstGeom prst="rect">
            <a:avLst/>
          </a:prstGeom>
        </p:spPr>
        <p:txBody>
          <a:bodyPr wrap="none">
            <a:spAutoFit/>
          </a:bodyPr>
          <a:lstStyle/>
          <a:p>
            <a:r>
              <a:rPr lang="en-US" sz="2400" b="1" dirty="0">
                <a:solidFill>
                  <a:srgbClr val="3D4543"/>
                </a:solidFill>
                <a:latin typeface="Century Gothic" panose="020B0502020202020204" pitchFamily="34" charset="0"/>
              </a:rPr>
              <a:t>Areas of focus: </a:t>
            </a:r>
            <a:endParaRPr lang="en-US" sz="2400" b="1" dirty="0">
              <a:solidFill>
                <a:srgbClr val="3D4543"/>
              </a:solidFill>
            </a:endParaRPr>
          </a:p>
        </p:txBody>
      </p:sp>
      <p:sp>
        <p:nvSpPr>
          <p:cNvPr id="10" name="Rectangle 9">
            <a:extLst>
              <a:ext uri="{FF2B5EF4-FFF2-40B4-BE49-F238E27FC236}">
                <a16:creationId xmlns:a16="http://schemas.microsoft.com/office/drawing/2014/main" id="{B21D272D-1DDE-4081-B09A-6B0F30AEC918}"/>
              </a:ext>
            </a:extLst>
          </p:cNvPr>
          <p:cNvSpPr/>
          <p:nvPr/>
        </p:nvSpPr>
        <p:spPr>
          <a:xfrm>
            <a:off x="1085974" y="2627983"/>
            <a:ext cx="4439494" cy="3505176"/>
          </a:xfrm>
          <a:prstGeom prst="rect">
            <a:avLst/>
          </a:prstGeom>
          <a:solidFill>
            <a:schemeClr val="bg1"/>
          </a:solidFill>
          <a:ln>
            <a:solidFill>
              <a:srgbClr val="3D4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8E1EB0-8E05-45BD-A8FB-613399271F48}"/>
              </a:ext>
            </a:extLst>
          </p:cNvPr>
          <p:cNvSpPr txBox="1"/>
          <p:nvPr/>
        </p:nvSpPr>
        <p:spPr>
          <a:xfrm>
            <a:off x="1085974" y="2668440"/>
            <a:ext cx="4439493" cy="3323987"/>
          </a:xfrm>
          <a:prstGeom prst="rect">
            <a:avLst/>
          </a:prstGeom>
          <a:noFill/>
        </p:spPr>
        <p:txBody>
          <a:bodyPr wrap="square" rtlCol="0">
            <a:spAutoFit/>
          </a:bodyPr>
          <a:lstStyle/>
          <a:p>
            <a:pPr algn="ctr"/>
            <a:r>
              <a:rPr lang="en-US" sz="2400" b="1" dirty="0">
                <a:solidFill>
                  <a:srgbClr val="4E4845"/>
                </a:solidFill>
                <a:latin typeface="Century Gothic" panose="020B0502020202020204" pitchFamily="34" charset="0"/>
              </a:rPr>
              <a:t>People</a:t>
            </a:r>
          </a:p>
          <a:p>
            <a:pPr algn="ctr"/>
            <a:endParaRPr lang="en-US" sz="2400" dirty="0">
              <a:solidFill>
                <a:srgbClr val="4E4845"/>
              </a:solidFill>
              <a:latin typeface="Century Gothic" panose="020B0502020202020204" pitchFamily="34" charset="0"/>
            </a:endParaRPr>
          </a:p>
          <a:p>
            <a:pPr algn="ctr"/>
            <a:r>
              <a:rPr lang="en-US" sz="2400" dirty="0">
                <a:solidFill>
                  <a:srgbClr val="4E4845"/>
                </a:solidFill>
                <a:latin typeface="Century Gothic" panose="020B0502020202020204" pitchFamily="34" charset="0"/>
              </a:rPr>
              <a:t>We will strive for a workforce at all levels that reflects the communities we serve by improving recruitment, hiring, contracting, &amp; leadership development </a:t>
            </a:r>
          </a:p>
          <a:p>
            <a:endParaRPr lang="en-US" dirty="0"/>
          </a:p>
        </p:txBody>
      </p:sp>
      <p:sp>
        <p:nvSpPr>
          <p:cNvPr id="14" name="TextBox 13">
            <a:extLst>
              <a:ext uri="{FF2B5EF4-FFF2-40B4-BE49-F238E27FC236}">
                <a16:creationId xmlns:a16="http://schemas.microsoft.com/office/drawing/2014/main" id="{77FCB8F0-C20A-4BDF-870D-EDB4A49D9C17}"/>
              </a:ext>
            </a:extLst>
          </p:cNvPr>
          <p:cNvSpPr txBox="1"/>
          <p:nvPr/>
        </p:nvSpPr>
        <p:spPr>
          <a:xfrm>
            <a:off x="6666532" y="2627983"/>
            <a:ext cx="4439494" cy="3046988"/>
          </a:xfrm>
          <a:prstGeom prst="rect">
            <a:avLst/>
          </a:prstGeom>
          <a:noFill/>
        </p:spPr>
        <p:txBody>
          <a:bodyPr wrap="square" rtlCol="0">
            <a:spAutoFit/>
          </a:bodyPr>
          <a:lstStyle/>
          <a:p>
            <a:pPr algn="ctr"/>
            <a:r>
              <a:rPr lang="en-US" sz="2400" b="1" dirty="0">
                <a:solidFill>
                  <a:srgbClr val="4E4845"/>
                </a:solidFill>
                <a:latin typeface="Century Gothic" panose="020B0502020202020204" pitchFamily="34" charset="0"/>
              </a:rPr>
              <a:t>Programs &amp; Projects </a:t>
            </a:r>
          </a:p>
          <a:p>
            <a:pPr algn="ctr"/>
            <a:endParaRPr lang="en-US" sz="2400" dirty="0">
              <a:solidFill>
                <a:srgbClr val="4E4845"/>
              </a:solidFill>
              <a:latin typeface="Century Gothic" panose="020B0502020202020204" pitchFamily="34" charset="0"/>
            </a:endParaRPr>
          </a:p>
          <a:p>
            <a:pPr algn="ctr"/>
            <a:r>
              <a:rPr lang="en-US" sz="2400" dirty="0">
                <a:solidFill>
                  <a:srgbClr val="4E4845"/>
                </a:solidFill>
                <a:latin typeface="Century Gothic" panose="020B0502020202020204" pitchFamily="34" charset="0"/>
              </a:rPr>
              <a:t>We will meaningfully engage communities by creating a transparent, inclusive, and ongoing process. Prioritize projects that improve access</a:t>
            </a:r>
          </a:p>
        </p:txBody>
      </p:sp>
      <p:sp>
        <p:nvSpPr>
          <p:cNvPr id="18" name="Rectangle 17">
            <a:extLst>
              <a:ext uri="{FF2B5EF4-FFF2-40B4-BE49-F238E27FC236}">
                <a16:creationId xmlns:a16="http://schemas.microsoft.com/office/drawing/2014/main" id="{87A6AA07-2C06-4247-979A-125696598C36}"/>
              </a:ext>
            </a:extLst>
          </p:cNvPr>
          <p:cNvSpPr/>
          <p:nvPr/>
        </p:nvSpPr>
        <p:spPr>
          <a:xfrm>
            <a:off x="6666532" y="2618522"/>
            <a:ext cx="4439494" cy="3505176"/>
          </a:xfrm>
          <a:prstGeom prst="rect">
            <a:avLst/>
          </a:prstGeom>
          <a:noFill/>
          <a:ln>
            <a:solidFill>
              <a:srgbClr val="3D4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65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4C10F-1F68-41C3-B7FA-1E1275640103}"/>
              </a:ext>
            </a:extLst>
          </p:cNvPr>
          <p:cNvSpPr>
            <a:spLocks noGrp="1"/>
          </p:cNvSpPr>
          <p:nvPr>
            <p:ph type="title"/>
          </p:nvPr>
        </p:nvSpPr>
        <p:spPr>
          <a:xfrm>
            <a:off x="1068637" y="0"/>
            <a:ext cx="10600826" cy="1650999"/>
          </a:xfrm>
        </p:spPr>
        <p:txBody>
          <a:bodyPr/>
          <a:lstStyle/>
          <a:p>
            <a:r>
              <a:rPr lang="en-US" dirty="0"/>
              <a:t>Caltrans Equity Statement </a:t>
            </a:r>
          </a:p>
        </p:txBody>
      </p:sp>
      <p:sp>
        <p:nvSpPr>
          <p:cNvPr id="3" name="Rectangle 2">
            <a:extLst>
              <a:ext uri="{FF2B5EF4-FFF2-40B4-BE49-F238E27FC236}">
                <a16:creationId xmlns:a16="http://schemas.microsoft.com/office/drawing/2014/main" id="{503EE607-3BB9-4EFA-81B4-FB307364A200}"/>
              </a:ext>
            </a:extLst>
          </p:cNvPr>
          <p:cNvSpPr/>
          <p:nvPr/>
        </p:nvSpPr>
        <p:spPr>
          <a:xfrm>
            <a:off x="522537" y="1881236"/>
            <a:ext cx="2478564" cy="461665"/>
          </a:xfrm>
          <a:prstGeom prst="rect">
            <a:avLst/>
          </a:prstGeom>
        </p:spPr>
        <p:txBody>
          <a:bodyPr wrap="none">
            <a:spAutoFit/>
          </a:bodyPr>
          <a:lstStyle/>
          <a:p>
            <a:r>
              <a:rPr lang="en-US" sz="2400" b="1" dirty="0">
                <a:solidFill>
                  <a:srgbClr val="3D4543"/>
                </a:solidFill>
                <a:latin typeface="Century Gothic" panose="020B0502020202020204" pitchFamily="34" charset="0"/>
              </a:rPr>
              <a:t>Areas of focus: </a:t>
            </a:r>
            <a:endParaRPr lang="en-US" sz="2400" b="1" dirty="0">
              <a:solidFill>
                <a:srgbClr val="3D4543"/>
              </a:solidFill>
            </a:endParaRPr>
          </a:p>
        </p:txBody>
      </p:sp>
      <p:sp>
        <p:nvSpPr>
          <p:cNvPr id="14" name="TextBox 13">
            <a:extLst>
              <a:ext uri="{FF2B5EF4-FFF2-40B4-BE49-F238E27FC236}">
                <a16:creationId xmlns:a16="http://schemas.microsoft.com/office/drawing/2014/main" id="{77FCB8F0-C20A-4BDF-870D-EDB4A49D9C17}"/>
              </a:ext>
            </a:extLst>
          </p:cNvPr>
          <p:cNvSpPr txBox="1"/>
          <p:nvPr/>
        </p:nvSpPr>
        <p:spPr>
          <a:xfrm>
            <a:off x="1330366" y="2847019"/>
            <a:ext cx="4060430" cy="3046988"/>
          </a:xfrm>
          <a:prstGeom prst="rect">
            <a:avLst/>
          </a:prstGeom>
          <a:noFill/>
        </p:spPr>
        <p:txBody>
          <a:bodyPr wrap="square" rtlCol="0">
            <a:spAutoFit/>
          </a:bodyPr>
          <a:lstStyle/>
          <a:p>
            <a:pPr algn="ctr"/>
            <a:r>
              <a:rPr lang="en-US" sz="2400" b="1" dirty="0">
                <a:solidFill>
                  <a:srgbClr val="4E4845"/>
                </a:solidFill>
                <a:latin typeface="Century Gothic" panose="020B0502020202020204" pitchFamily="34" charset="0"/>
              </a:rPr>
              <a:t>Partnerships</a:t>
            </a:r>
          </a:p>
          <a:p>
            <a:pPr algn="ctr"/>
            <a:endParaRPr lang="en-US" sz="2400" dirty="0">
              <a:solidFill>
                <a:srgbClr val="4E4845"/>
              </a:solidFill>
              <a:latin typeface="Century Gothic" panose="020B0502020202020204" pitchFamily="34" charset="0"/>
            </a:endParaRPr>
          </a:p>
          <a:p>
            <a:pPr algn="ctr"/>
            <a:r>
              <a:rPr lang="en-US" sz="2400" dirty="0">
                <a:latin typeface="Century Gothic" panose="020B0502020202020204" pitchFamily="34" charset="0"/>
              </a:rPr>
              <a:t>Leveraging our investments, we commit to increasing pathways to opportunity for minority-owned &amp; disadvantaged business enterprises</a:t>
            </a:r>
            <a:endParaRPr lang="en-US" sz="2400" dirty="0">
              <a:solidFill>
                <a:srgbClr val="4E4845"/>
              </a:solidFill>
              <a:latin typeface="Century Gothic" panose="020B0502020202020204" pitchFamily="34" charset="0"/>
            </a:endParaRPr>
          </a:p>
        </p:txBody>
      </p:sp>
      <p:sp>
        <p:nvSpPr>
          <p:cNvPr id="15" name="TextBox 14">
            <a:extLst>
              <a:ext uri="{FF2B5EF4-FFF2-40B4-BE49-F238E27FC236}">
                <a16:creationId xmlns:a16="http://schemas.microsoft.com/office/drawing/2014/main" id="{38F7EEF4-43ED-4EC0-977C-00CA206144BD}"/>
              </a:ext>
            </a:extLst>
          </p:cNvPr>
          <p:cNvSpPr txBox="1"/>
          <p:nvPr/>
        </p:nvSpPr>
        <p:spPr>
          <a:xfrm>
            <a:off x="6801206" y="2627028"/>
            <a:ext cx="4249960" cy="3046988"/>
          </a:xfrm>
          <a:prstGeom prst="rect">
            <a:avLst/>
          </a:prstGeom>
          <a:noFill/>
        </p:spPr>
        <p:txBody>
          <a:bodyPr wrap="square" rtlCol="0">
            <a:spAutoFit/>
          </a:bodyPr>
          <a:lstStyle/>
          <a:p>
            <a:pPr algn="ctr"/>
            <a:r>
              <a:rPr lang="en-US" sz="2400" b="1" dirty="0">
                <a:solidFill>
                  <a:srgbClr val="4E4845"/>
                </a:solidFill>
                <a:latin typeface="Century Gothic" panose="020B0502020202020204" pitchFamily="34" charset="0"/>
              </a:rPr>
              <a:t>Planet</a:t>
            </a:r>
          </a:p>
          <a:p>
            <a:pPr algn="ctr"/>
            <a:endParaRPr lang="en-US" sz="2400" dirty="0">
              <a:solidFill>
                <a:srgbClr val="4E4845"/>
              </a:solidFill>
              <a:latin typeface="Century Gothic" panose="020B0502020202020204" pitchFamily="34" charset="0"/>
            </a:endParaRPr>
          </a:p>
          <a:p>
            <a:pPr algn="ctr"/>
            <a:r>
              <a:rPr lang="en-US" sz="2400" dirty="0">
                <a:latin typeface="Century Gothic" panose="020B0502020202020204" pitchFamily="34" charset="0"/>
              </a:rPr>
              <a:t>We commit to combatting the climate crisis and its disproportionate impact on frontline and vulnerable communities for current and future generations </a:t>
            </a:r>
            <a:endParaRPr lang="en-US" sz="2400" dirty="0">
              <a:solidFill>
                <a:srgbClr val="4E4845"/>
              </a:solidFill>
              <a:latin typeface="Century Gothic" panose="020B0502020202020204" pitchFamily="34" charset="0"/>
            </a:endParaRPr>
          </a:p>
        </p:txBody>
      </p:sp>
      <p:sp>
        <p:nvSpPr>
          <p:cNvPr id="18" name="Rectangle 17">
            <a:extLst>
              <a:ext uri="{FF2B5EF4-FFF2-40B4-BE49-F238E27FC236}">
                <a16:creationId xmlns:a16="http://schemas.microsoft.com/office/drawing/2014/main" id="{42F0AD59-0817-4FAF-9476-66A07F73D57D}"/>
              </a:ext>
            </a:extLst>
          </p:cNvPr>
          <p:cNvSpPr/>
          <p:nvPr/>
        </p:nvSpPr>
        <p:spPr>
          <a:xfrm>
            <a:off x="1140834" y="2618522"/>
            <a:ext cx="4439494" cy="3505176"/>
          </a:xfrm>
          <a:prstGeom prst="rect">
            <a:avLst/>
          </a:prstGeom>
          <a:noFill/>
          <a:ln>
            <a:solidFill>
              <a:srgbClr val="3D4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329F717-FD8B-4351-815D-D6A81D6E5138}"/>
              </a:ext>
            </a:extLst>
          </p:cNvPr>
          <p:cNvSpPr/>
          <p:nvPr/>
        </p:nvSpPr>
        <p:spPr>
          <a:xfrm>
            <a:off x="6611674" y="2627028"/>
            <a:ext cx="4439494" cy="3505176"/>
          </a:xfrm>
          <a:prstGeom prst="rect">
            <a:avLst/>
          </a:prstGeom>
          <a:noFill/>
          <a:ln>
            <a:solidFill>
              <a:srgbClr val="3D4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394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4C10F-1F68-41C3-B7FA-1E1275640103}"/>
              </a:ext>
            </a:extLst>
          </p:cNvPr>
          <p:cNvSpPr>
            <a:spLocks noGrp="1"/>
          </p:cNvSpPr>
          <p:nvPr>
            <p:ph type="title"/>
          </p:nvPr>
        </p:nvSpPr>
        <p:spPr>
          <a:xfrm>
            <a:off x="1068637" y="0"/>
            <a:ext cx="10600826" cy="1650999"/>
          </a:xfrm>
        </p:spPr>
        <p:txBody>
          <a:bodyPr/>
          <a:lstStyle/>
          <a:p>
            <a:r>
              <a:rPr lang="en-US" dirty="0"/>
              <a:t> CT Strategic Plan 2020-24</a:t>
            </a:r>
          </a:p>
        </p:txBody>
      </p:sp>
      <p:sp>
        <p:nvSpPr>
          <p:cNvPr id="4" name="Oval 3">
            <a:extLst>
              <a:ext uri="{FF2B5EF4-FFF2-40B4-BE49-F238E27FC236}">
                <a16:creationId xmlns:a16="http://schemas.microsoft.com/office/drawing/2014/main" id="{3F05A681-3092-41FE-96DE-EF17E7857D3B}"/>
              </a:ext>
            </a:extLst>
          </p:cNvPr>
          <p:cNvSpPr/>
          <p:nvPr/>
        </p:nvSpPr>
        <p:spPr>
          <a:xfrm>
            <a:off x="522537" y="414903"/>
            <a:ext cx="546100" cy="546100"/>
          </a:xfrm>
          <a:prstGeom prst="ellipse">
            <a:avLst/>
          </a:prstGeom>
          <a:solidFill>
            <a:srgbClr val="3BBF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3</a:t>
            </a:r>
          </a:p>
        </p:txBody>
      </p:sp>
      <p:pic>
        <p:nvPicPr>
          <p:cNvPr id="5" name="Picture 4" descr="Graphical user interface, text, application&#10;&#10;Description automatically generated">
            <a:extLst>
              <a:ext uri="{FF2B5EF4-FFF2-40B4-BE49-F238E27FC236}">
                <a16:creationId xmlns:a16="http://schemas.microsoft.com/office/drawing/2014/main" id="{612DE9B3-2146-4E15-9020-5A01B79E8BE6}"/>
              </a:ext>
            </a:extLst>
          </p:cNvPr>
          <p:cNvPicPr>
            <a:picLocks noChangeAspect="1"/>
          </p:cNvPicPr>
          <p:nvPr/>
        </p:nvPicPr>
        <p:blipFill>
          <a:blip r:embed="rId3"/>
          <a:stretch>
            <a:fillRect/>
          </a:stretch>
        </p:blipFill>
        <p:spPr>
          <a:xfrm>
            <a:off x="0" y="1583320"/>
            <a:ext cx="5786615" cy="4883741"/>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C16E632A-7FE6-46DD-A93E-C2732F5F4A63}"/>
              </a:ext>
            </a:extLst>
          </p:cNvPr>
          <p:cNvPicPr>
            <a:picLocks noChangeAspect="1"/>
          </p:cNvPicPr>
          <p:nvPr/>
        </p:nvPicPr>
        <p:blipFill>
          <a:blip r:embed="rId4"/>
          <a:stretch>
            <a:fillRect/>
          </a:stretch>
        </p:blipFill>
        <p:spPr>
          <a:xfrm>
            <a:off x="5758385" y="1583320"/>
            <a:ext cx="6433615" cy="4883741"/>
          </a:xfrm>
          <a:prstGeom prst="rect">
            <a:avLst/>
          </a:prstGeom>
        </p:spPr>
      </p:pic>
    </p:spTree>
    <p:extLst>
      <p:ext uri="{BB962C8B-B14F-4D97-AF65-F5344CB8AC3E}">
        <p14:creationId xmlns:p14="http://schemas.microsoft.com/office/powerpoint/2010/main" val="455625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4C10F-1F68-41C3-B7FA-1E1275640103}"/>
              </a:ext>
            </a:extLst>
          </p:cNvPr>
          <p:cNvSpPr>
            <a:spLocks noGrp="1"/>
          </p:cNvSpPr>
          <p:nvPr>
            <p:ph type="title"/>
          </p:nvPr>
        </p:nvSpPr>
        <p:spPr>
          <a:xfrm>
            <a:off x="1068637" y="0"/>
            <a:ext cx="10600826" cy="1650999"/>
          </a:xfrm>
        </p:spPr>
        <p:txBody>
          <a:bodyPr/>
          <a:lstStyle/>
          <a:p>
            <a:r>
              <a:rPr lang="en-US" dirty="0"/>
              <a:t> SP 2020-24</a:t>
            </a:r>
          </a:p>
        </p:txBody>
      </p:sp>
      <p:pic>
        <p:nvPicPr>
          <p:cNvPr id="5" name="Picture 4">
            <a:extLst>
              <a:ext uri="{FF2B5EF4-FFF2-40B4-BE49-F238E27FC236}">
                <a16:creationId xmlns:a16="http://schemas.microsoft.com/office/drawing/2014/main" id="{ADFF174D-2846-453B-8F55-AEB9C4415780}"/>
              </a:ext>
            </a:extLst>
          </p:cNvPr>
          <p:cNvPicPr>
            <a:picLocks noChangeAspect="1"/>
          </p:cNvPicPr>
          <p:nvPr/>
        </p:nvPicPr>
        <p:blipFill rotWithShape="1">
          <a:blip r:embed="rId3"/>
          <a:srcRect l="1687" t="2174" r="1336" b="3529"/>
          <a:stretch/>
        </p:blipFill>
        <p:spPr>
          <a:xfrm>
            <a:off x="1417983" y="1762540"/>
            <a:ext cx="9246059" cy="4678018"/>
          </a:xfrm>
          <a:prstGeom prst="rect">
            <a:avLst/>
          </a:prstGeom>
        </p:spPr>
      </p:pic>
      <p:pic>
        <p:nvPicPr>
          <p:cNvPr id="6" name="Picture 5">
            <a:extLst>
              <a:ext uri="{FF2B5EF4-FFF2-40B4-BE49-F238E27FC236}">
                <a16:creationId xmlns:a16="http://schemas.microsoft.com/office/drawing/2014/main" id="{05D13EE0-7015-415B-B1DE-CD4B2A337E7E}"/>
              </a:ext>
            </a:extLst>
          </p:cNvPr>
          <p:cNvPicPr>
            <a:picLocks noChangeAspect="1"/>
          </p:cNvPicPr>
          <p:nvPr/>
        </p:nvPicPr>
        <p:blipFill>
          <a:blip r:embed="rId4"/>
          <a:stretch>
            <a:fillRect/>
          </a:stretch>
        </p:blipFill>
        <p:spPr>
          <a:xfrm>
            <a:off x="5828977" y="218862"/>
            <a:ext cx="5730909" cy="1119606"/>
          </a:xfrm>
          <a:prstGeom prst="rect">
            <a:avLst/>
          </a:prstGeom>
        </p:spPr>
      </p:pic>
    </p:spTree>
    <p:extLst>
      <p:ext uri="{BB962C8B-B14F-4D97-AF65-F5344CB8AC3E}">
        <p14:creationId xmlns:p14="http://schemas.microsoft.com/office/powerpoint/2010/main" val="1881598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4C10F-1F68-41C3-B7FA-1E1275640103}"/>
              </a:ext>
            </a:extLst>
          </p:cNvPr>
          <p:cNvSpPr>
            <a:spLocks noGrp="1"/>
          </p:cNvSpPr>
          <p:nvPr>
            <p:ph type="title"/>
          </p:nvPr>
        </p:nvSpPr>
        <p:spPr>
          <a:xfrm>
            <a:off x="1068637" y="0"/>
            <a:ext cx="10600826" cy="1650999"/>
          </a:xfrm>
        </p:spPr>
        <p:txBody>
          <a:bodyPr/>
          <a:lstStyle/>
          <a:p>
            <a:r>
              <a:rPr lang="en-US"/>
              <a:t> SP 2020-24</a:t>
            </a:r>
            <a:endParaRPr lang="en-US" dirty="0"/>
          </a:p>
        </p:txBody>
      </p:sp>
      <p:pic>
        <p:nvPicPr>
          <p:cNvPr id="4" name="Picture 3">
            <a:extLst>
              <a:ext uri="{FF2B5EF4-FFF2-40B4-BE49-F238E27FC236}">
                <a16:creationId xmlns:a16="http://schemas.microsoft.com/office/drawing/2014/main" id="{17A4D934-BA4F-4E8F-9EC1-F471436E31C8}"/>
              </a:ext>
            </a:extLst>
          </p:cNvPr>
          <p:cNvPicPr>
            <a:picLocks noChangeAspect="1"/>
          </p:cNvPicPr>
          <p:nvPr/>
        </p:nvPicPr>
        <p:blipFill rotWithShape="1">
          <a:blip r:embed="rId3"/>
          <a:srcRect l="28421" t="42955" r="27862" b="17697"/>
          <a:stretch/>
        </p:blipFill>
        <p:spPr>
          <a:xfrm>
            <a:off x="574317" y="1841156"/>
            <a:ext cx="11095145" cy="4485503"/>
          </a:xfrm>
          <a:prstGeom prst="rect">
            <a:avLst/>
          </a:prstGeom>
        </p:spPr>
      </p:pic>
    </p:spTree>
    <p:extLst>
      <p:ext uri="{BB962C8B-B14F-4D97-AF65-F5344CB8AC3E}">
        <p14:creationId xmlns:p14="http://schemas.microsoft.com/office/powerpoint/2010/main" val="2163543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1326</TotalTime>
  <Words>1802</Words>
  <Application>Microsoft Office PowerPoint</Application>
  <PresentationFormat>Widescreen</PresentationFormat>
  <Paragraphs>159</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Courier New,monospace</vt:lpstr>
      <vt:lpstr>Wingdings</vt:lpstr>
      <vt:lpstr>Office Theme</vt:lpstr>
      <vt:lpstr>PowerPoint Presentation</vt:lpstr>
      <vt:lpstr>California Transportation Agency  Statement June 2020 </vt:lpstr>
      <vt:lpstr>California Transportation Agency  Statement June 2020 </vt:lpstr>
      <vt:lpstr> Caltrans Equity Statement  </vt:lpstr>
      <vt:lpstr>Caltrans Equity Statement </vt:lpstr>
      <vt:lpstr>Caltrans Equity Statement </vt:lpstr>
      <vt:lpstr> CT Strategic Plan 2020-24</vt:lpstr>
      <vt:lpstr> SP 2020-24</vt:lpstr>
      <vt:lpstr> SP 2020-24</vt:lpstr>
      <vt:lpstr> Equity vs. Equality</vt:lpstr>
      <vt:lpstr>Towards Equity</vt:lpstr>
      <vt:lpstr>Towards Equity</vt:lpstr>
      <vt:lpstr> CORE-Efforts </vt:lpstr>
      <vt:lpstr>Resources </vt:lpstr>
      <vt:lpstr>Contact CORE: RaceandEquity@dot.ca.gov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Cid, Amar A@DOT</dc:creator>
  <cp:lastModifiedBy>Sheila Cavanagh</cp:lastModifiedBy>
  <cp:revision>44</cp:revision>
  <dcterms:created xsi:type="dcterms:W3CDTF">2021-03-08T23:54:50Z</dcterms:created>
  <dcterms:modified xsi:type="dcterms:W3CDTF">2022-05-02T16:04:39Z</dcterms:modified>
</cp:coreProperties>
</file>