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6.JPG" ContentType="image/jpeg"/>
  <Override PartName="/ppt/media/image17.jpg" ContentType="image/jpeg"/>
  <Override PartName="/ppt/media/image34.jpg" ContentType="image/jpeg"/>
  <Override PartName="/ppt/media/image63.jpg" ContentType="image/jpeg"/>
  <Override PartName="/ppt/notesSlides/notesSlide3.xml" ContentType="application/vnd.openxmlformats-officedocument.presentationml.notesSlide+xml"/>
  <Override PartName="/ppt/media/image64.jpg" ContentType="image/jpeg"/>
  <Override PartName="/ppt/media/image65.jpg" ContentType="image/jpeg"/>
  <Override PartName="/ppt/media/image66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1"/>
    <p:sldMasterId id="2147483706" r:id="rId2"/>
    <p:sldMasterId id="2147483708" r:id="rId3"/>
    <p:sldMasterId id="2147483712" r:id="rId4"/>
  </p:sldMasterIdLst>
  <p:notesMasterIdLst>
    <p:notesMasterId r:id="rId100"/>
  </p:notesMasterIdLst>
  <p:handoutMasterIdLst>
    <p:handoutMasterId r:id="rId101"/>
  </p:handoutMasterIdLst>
  <p:sldIdLst>
    <p:sldId id="670" r:id="rId5"/>
    <p:sldId id="956" r:id="rId6"/>
    <p:sldId id="655" r:id="rId7"/>
    <p:sldId id="939" r:id="rId8"/>
    <p:sldId id="953" r:id="rId9"/>
    <p:sldId id="369" r:id="rId10"/>
    <p:sldId id="388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497" r:id="rId27"/>
    <p:sldId id="326" r:id="rId28"/>
    <p:sldId id="327" r:id="rId29"/>
    <p:sldId id="328" r:id="rId30"/>
    <p:sldId id="329" r:id="rId31"/>
    <p:sldId id="330" r:id="rId32"/>
    <p:sldId id="954" r:id="rId33"/>
    <p:sldId id="331" r:id="rId34"/>
    <p:sldId id="332" r:id="rId35"/>
    <p:sldId id="333" r:id="rId36"/>
    <p:sldId id="955" r:id="rId37"/>
    <p:sldId id="334" r:id="rId38"/>
    <p:sldId id="335" r:id="rId39"/>
    <p:sldId id="336" r:id="rId40"/>
    <p:sldId id="337" r:id="rId41"/>
    <p:sldId id="929" r:id="rId42"/>
    <p:sldId id="502" r:id="rId43"/>
    <p:sldId id="503" r:id="rId44"/>
    <p:sldId id="352" r:id="rId45"/>
    <p:sldId id="353" r:id="rId46"/>
    <p:sldId id="341" r:id="rId47"/>
    <p:sldId id="342" r:id="rId48"/>
    <p:sldId id="343" r:id="rId49"/>
    <p:sldId id="344" r:id="rId50"/>
    <p:sldId id="345" r:id="rId51"/>
    <p:sldId id="362" r:id="rId52"/>
    <p:sldId id="363" r:id="rId53"/>
    <p:sldId id="365" r:id="rId54"/>
    <p:sldId id="473" r:id="rId55"/>
    <p:sldId id="256" r:id="rId56"/>
    <p:sldId id="257" r:id="rId57"/>
    <p:sldId id="258" r:id="rId58"/>
    <p:sldId id="259" r:id="rId59"/>
    <p:sldId id="260" r:id="rId60"/>
    <p:sldId id="261" r:id="rId61"/>
    <p:sldId id="278" r:id="rId62"/>
    <p:sldId id="279" r:id="rId63"/>
    <p:sldId id="280" r:id="rId64"/>
    <p:sldId id="281" r:id="rId65"/>
    <p:sldId id="286" r:id="rId66"/>
    <p:sldId id="282" r:id="rId67"/>
    <p:sldId id="264" r:id="rId68"/>
    <p:sldId id="265" r:id="rId69"/>
    <p:sldId id="266" r:id="rId70"/>
    <p:sldId id="284" r:id="rId71"/>
    <p:sldId id="285" r:id="rId72"/>
    <p:sldId id="272" r:id="rId73"/>
    <p:sldId id="277" r:id="rId74"/>
    <p:sldId id="1111" r:id="rId75"/>
    <p:sldId id="1035" r:id="rId76"/>
    <p:sldId id="1039" r:id="rId77"/>
    <p:sldId id="1037" r:id="rId78"/>
    <p:sldId id="1040" r:id="rId79"/>
    <p:sldId id="1036" r:id="rId80"/>
    <p:sldId id="1041" r:id="rId81"/>
    <p:sldId id="1042" r:id="rId82"/>
    <p:sldId id="1090" r:id="rId83"/>
    <p:sldId id="1043" r:id="rId84"/>
    <p:sldId id="1091" r:id="rId85"/>
    <p:sldId id="1044" r:id="rId86"/>
    <p:sldId id="1092" r:id="rId87"/>
    <p:sldId id="1093" r:id="rId88"/>
    <p:sldId id="1096" r:id="rId89"/>
    <p:sldId id="1094" r:id="rId90"/>
    <p:sldId id="1097" r:id="rId91"/>
    <p:sldId id="1095" r:id="rId92"/>
    <p:sldId id="1098" r:id="rId93"/>
    <p:sldId id="1099" r:id="rId94"/>
    <p:sldId id="1106" r:id="rId95"/>
    <p:sldId id="1108" r:id="rId96"/>
    <p:sldId id="1110" r:id="rId97"/>
    <p:sldId id="1109" r:id="rId98"/>
    <p:sldId id="1107" r:id="rId99"/>
  </p:sldIdLst>
  <p:sldSz cx="9144000" cy="6858000" type="letter"/>
  <p:notesSz cx="6858000" cy="9144000"/>
  <p:defaultTextStyle>
    <a:defPPr>
      <a:defRPr lang="en-US"/>
    </a:defPPr>
    <a:lvl1pPr marL="0" algn="l" defTabSz="4571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9" algn="l" defTabSz="4571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8" algn="l" defTabSz="4571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18" algn="l" defTabSz="4571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57" algn="l" defTabSz="4571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96" algn="l" defTabSz="4571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35" algn="l" defTabSz="4571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74" algn="l" defTabSz="4571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14" algn="l" defTabSz="4571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6395" autoAdjust="0"/>
  </p:normalViewPr>
  <p:slideViewPr>
    <p:cSldViewPr snapToGrid="0" snapToObjects="1">
      <p:cViewPr varScale="1">
        <p:scale>
          <a:sx n="62" d="100"/>
          <a:sy n="62" d="100"/>
        </p:scale>
        <p:origin x="98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4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32208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98" y="8322158"/>
            <a:ext cx="1029550" cy="63589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" name="Picture 2" descr="IS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059" y="8388848"/>
            <a:ext cx="588629" cy="588629"/>
          </a:xfrm>
          <a:prstGeom prst="rect">
            <a:avLst/>
          </a:prstGeom>
        </p:spPr>
      </p:pic>
      <p:sp>
        <p:nvSpPr>
          <p:cNvPr id="4" name="Footer Placeholder 5"/>
          <p:cNvSpPr txBox="1">
            <a:spLocks/>
          </p:cNvSpPr>
          <p:nvPr/>
        </p:nvSpPr>
        <p:spPr>
          <a:xfrm>
            <a:off x="250504" y="102715"/>
            <a:ext cx="6351854" cy="5415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alisto MT"/>
              </a:rPr>
              <a:t>Jess Segovia, Instructor					                </a:t>
            </a:r>
            <a:r>
              <a:rPr lang="en-US" dirty="0" err="1">
                <a:solidFill>
                  <a:schemeClr val="tx1"/>
                </a:solidFill>
                <a:latin typeface="Calisto MT"/>
              </a:rPr>
              <a:t>www.NavigatorMobility.com</a:t>
            </a:r>
            <a:r>
              <a:rPr lang="en-US" dirty="0">
                <a:solidFill>
                  <a:schemeClr val="tx1"/>
                </a:solidFill>
                <a:latin typeface="Calisto MT"/>
              </a:rPr>
              <a:t> </a:t>
            </a:r>
          </a:p>
        </p:txBody>
      </p:sp>
      <p:sp>
        <p:nvSpPr>
          <p:cNvPr id="5" name="Footer Placeholder 5"/>
          <p:cNvSpPr txBox="1">
            <a:spLocks/>
          </p:cNvSpPr>
          <p:nvPr/>
        </p:nvSpPr>
        <p:spPr>
          <a:xfrm>
            <a:off x="2633472" y="8665743"/>
            <a:ext cx="355519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0000"/>
                </a:solidFill>
                <a:latin typeface="Calisto MT"/>
              </a:rPr>
              <a:t>ADA Requirements for Bus &amp; Paratransit Services</a:t>
            </a:r>
          </a:p>
        </p:txBody>
      </p:sp>
    </p:spTree>
    <p:extLst>
      <p:ext uri="{BB962C8B-B14F-4D97-AF65-F5344CB8AC3E}">
        <p14:creationId xmlns:p14="http://schemas.microsoft.com/office/powerpoint/2010/main" val="14964531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B5A6F-9A19-3E4D-8898-242DAC3DE32D}" type="datetimeFigureOut">
              <a:rPr lang="en-US" smtClean="0"/>
              <a:t>5/2/2022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B7C9B-F4B2-AF40-A27C-2A42D2E4DA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7187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9" algn="l" defTabSz="457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78" algn="l" defTabSz="457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18" algn="l" defTabSz="457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57" algn="l" defTabSz="457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96" algn="l" defTabSz="457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35" algn="l" defTabSz="457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74" algn="l" defTabSz="457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14" algn="l" defTabSz="457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B7C9B-F4B2-AF40-A27C-2A42D2E4DA5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687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18C89-F06D-4C43-9F67-59EFA05CC0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389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18C89-F06D-4C43-9F67-59EFA05CC0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96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18C89-F06D-4C43-9F67-59EFA05CC0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582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18C89-F06D-4C43-9F67-59EFA05CC0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981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18C89-F06D-4C43-9F67-59EFA05CC0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937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18C89-F06D-4C43-9F67-59EFA05CC0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618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18C89-F06D-4C43-9F67-59EFA05CC0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38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18C89-F06D-4C43-9F67-59EFA05CC0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581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18C89-F06D-4C43-9F67-59EFA05CC0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899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18C89-F06D-4C43-9F67-59EFA05CC0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061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B7C9B-F4B2-AF40-A27C-2A42D2E4DA5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7613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18C89-F06D-4C43-9F67-59EFA05CC0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1711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18C89-F06D-4C43-9F67-59EFA05CC0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1689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18C89-F06D-4C43-9F67-59EFA05CC0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3557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 one any policy or practice that prevents an individual with a disability from using Villa services Inc. is considered a: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B7C9B-F4B2-AF40-A27C-2A42D2E4DA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567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B7C9B-F4B2-AF40-A27C-2A42D2E4DA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821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B7C9B-F4B2-AF40-A27C-2A42D2E4DA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1319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B7C9B-F4B2-AF40-A27C-2A42D2E4DA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9035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B7C9B-F4B2-AF40-A27C-2A42D2E4DA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8526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B7C9B-F4B2-AF40-A27C-2A42D2E4DA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9430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 one any policy or practice that prevents an individual with a disability from using Villa services Inc. is considered a: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B7C9B-F4B2-AF40-A27C-2A42D2E4DA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567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B7C9B-F4B2-AF40-A27C-2A42D2E4DA54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97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 one any policy or practice that prevents an individual with a disability from using Villa services Inc. is considered a: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B7C9B-F4B2-AF40-A27C-2A42D2E4DA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525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B7C9B-F4B2-AF40-A27C-2A42D2E4DA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131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B7C9B-F4B2-AF40-A27C-2A42D2E4DA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5586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B7C9B-F4B2-AF40-A27C-2A42D2E4DA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8526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B7C9B-F4B2-AF40-A27C-2A42D2E4DA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704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 one any policy or practice that prevents an individual with a disability from using Villa services Inc. is considered a: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B7C9B-F4B2-AF40-A27C-2A42D2E4DA54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5671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the answers are correct.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B7C9B-F4B2-AF40-A27C-2A42D2E4DA54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824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B7C9B-F4B2-AF40-A27C-2A42D2E4DA54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1319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B7C9B-F4B2-AF40-A27C-2A42D2E4DA54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4381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B7C9B-F4B2-AF40-A27C-2A42D2E4DA54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852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18C89-F06D-4C43-9F67-59EFA05CC0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5198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Operators may not deny service and require use of a wheelchair.  It is up to the customer to determine what, if any, mobility device they can use to assist them with their mobility. Including not using a device at all..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B7C9B-F4B2-AF40-A27C-2A42D2E4DA54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4810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 one any policy or practice that prevents an individual with a disability from using Villa services Inc. is considered a: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B7C9B-F4B2-AF40-A27C-2A42D2E4DA54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5671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CARRYING A CUSTOMER WITH A DISABILITY IS NOT A REASONABLE LEVEL OF ASSISTANCE.  THIS IS UNSAFE FOR THE OPERATOR AND THEY ARE NOT TRAINED TO PROVIDE SUCH ASSISTANCE.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B7C9B-F4B2-AF40-A27C-2A42D2E4DA54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0357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 one any policy or practice that prevents an individual with a disability from using Villa services Inc. is considered a: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B7C9B-F4B2-AF40-A27C-2A42D2E4DA54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3317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 one any policy or practice that prevents an individual with a disability from using Villa services Inc. is considered a: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B7C9B-F4B2-AF40-A27C-2A42D2E4DA54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9770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B7C9B-F4B2-AF40-A27C-2A42D2E4DA54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8526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B7C9B-F4B2-AF40-A27C-2A42D2E4DA54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285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18C89-F06D-4C43-9F67-59EFA05CC0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66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18C89-F06D-4C43-9F67-59EFA05CC0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536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18C89-F06D-4C43-9F67-59EFA05CC0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945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18C89-F06D-4C43-9F67-59EFA05CC0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745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18C89-F06D-4C43-9F67-59EFA05CC0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142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2" y="1295404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" y="3307977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818316" y="6426116"/>
            <a:ext cx="3615709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ADA Requirements for Bus &amp; Paratransit Services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7035" y="737151"/>
            <a:ext cx="533400" cy="365125"/>
          </a:xfrm>
        </p:spPr>
        <p:txBody>
          <a:bodyPr/>
          <a:lstStyle/>
          <a:p>
            <a:fld id="{54C54CA4-CA77-7F40-BEB0-EAC5FB4241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818316" y="6426116"/>
            <a:ext cx="3615709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ADA Requirements for Bus &amp; Paratransit Services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4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016" indent="-226983">
              <a:defRPr sz="1600"/>
            </a:lvl6pPr>
            <a:lvl7pPr marL="2172999" indent="-226983">
              <a:defRPr sz="1600"/>
            </a:lvl7pPr>
            <a:lvl8pPr marL="2398394" indent="-226983">
              <a:defRPr sz="1600"/>
            </a:lvl8pPr>
            <a:lvl9pPr marL="2625376" indent="-22698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2649074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139" indent="0">
              <a:buNone/>
              <a:defRPr sz="1200"/>
            </a:lvl2pPr>
            <a:lvl3pPr marL="914278" indent="0">
              <a:buNone/>
              <a:defRPr sz="1000"/>
            </a:lvl3pPr>
            <a:lvl4pPr marL="1371418" indent="0">
              <a:buNone/>
              <a:defRPr sz="900"/>
            </a:lvl4pPr>
            <a:lvl5pPr marL="1828557" indent="0">
              <a:buNone/>
              <a:defRPr sz="900"/>
            </a:lvl5pPr>
            <a:lvl6pPr marL="2285696" indent="0">
              <a:buNone/>
              <a:defRPr sz="900"/>
            </a:lvl6pPr>
            <a:lvl7pPr marL="2742835" indent="0">
              <a:buNone/>
              <a:defRPr sz="900"/>
            </a:lvl7pPr>
            <a:lvl8pPr marL="3199974" indent="0">
              <a:buNone/>
              <a:defRPr sz="900"/>
            </a:lvl8pPr>
            <a:lvl9pPr marL="365711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818316" y="6426116"/>
            <a:ext cx="3615709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ADA Requirements for Bus &amp; Paratransit Services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30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30" y="2649073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39" indent="0">
              <a:buNone/>
              <a:defRPr sz="1200"/>
            </a:lvl2pPr>
            <a:lvl3pPr marL="914278" indent="0">
              <a:buNone/>
              <a:defRPr sz="1000"/>
            </a:lvl3pPr>
            <a:lvl4pPr marL="1371418" indent="0">
              <a:buNone/>
              <a:defRPr sz="900"/>
            </a:lvl4pPr>
            <a:lvl5pPr marL="1828557" indent="0">
              <a:buNone/>
              <a:defRPr sz="900"/>
            </a:lvl5pPr>
            <a:lvl6pPr marL="2285696" indent="0">
              <a:buNone/>
              <a:defRPr sz="900"/>
            </a:lvl6pPr>
            <a:lvl7pPr marL="2742835" indent="0">
              <a:buNone/>
              <a:defRPr sz="900"/>
            </a:lvl7pPr>
            <a:lvl8pPr marL="3199974" indent="0">
              <a:buNone/>
              <a:defRPr sz="900"/>
            </a:lvl8pPr>
            <a:lvl9pPr marL="365711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818316" y="6426116"/>
            <a:ext cx="3615709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ADA Requirements for Bus &amp; Paratransit Services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30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30" y="2649073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39" indent="0">
              <a:buNone/>
              <a:defRPr sz="1200"/>
            </a:lvl2pPr>
            <a:lvl3pPr marL="914278" indent="0">
              <a:buNone/>
              <a:defRPr sz="1000"/>
            </a:lvl3pPr>
            <a:lvl4pPr marL="1371418" indent="0">
              <a:buNone/>
              <a:defRPr sz="900"/>
            </a:lvl4pPr>
            <a:lvl5pPr marL="1828557" indent="0">
              <a:buNone/>
              <a:defRPr sz="900"/>
            </a:lvl5pPr>
            <a:lvl6pPr marL="2285696" indent="0">
              <a:buNone/>
              <a:defRPr sz="900"/>
            </a:lvl6pPr>
            <a:lvl7pPr marL="2742835" indent="0">
              <a:buNone/>
              <a:defRPr sz="900"/>
            </a:lvl7pPr>
            <a:lvl8pPr marL="3199974" indent="0">
              <a:buNone/>
              <a:defRPr sz="900"/>
            </a:lvl8pPr>
            <a:lvl9pPr marL="365711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8" y="1260478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8" y="762003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818316" y="6426116"/>
            <a:ext cx="3615709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ADA Requirements for Bus &amp; Paratransit Services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568392"/>
            <a:ext cx="8228013" cy="3468875"/>
          </a:xfrm>
        </p:spPr>
        <p:txBody>
          <a:bodyPr vert="eaVert"/>
          <a:lstStyle>
            <a:lvl5pPr>
              <a:defRPr/>
            </a:lvl5pPr>
            <a:lvl6pPr marL="1718843">
              <a:defRPr/>
            </a:lvl6pPr>
            <a:lvl7pPr marL="1718843">
              <a:defRPr/>
            </a:lvl7pPr>
            <a:lvl8pPr marL="1718843">
              <a:defRPr/>
            </a:lvl8pPr>
            <a:lvl9pPr marL="1718843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818316" y="6426116"/>
            <a:ext cx="3615709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ADA Requirements for Bus &amp; Paratransit Services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41"/>
            <a:ext cx="1524000" cy="5851525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62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34025" y="197641"/>
            <a:ext cx="533400" cy="365125"/>
          </a:xfrm>
        </p:spPr>
        <p:txBody>
          <a:bodyPr/>
          <a:lstStyle/>
          <a:p>
            <a:fld id="{54C54CA4-CA77-7F40-BEB0-EAC5FB4241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818316" y="6426116"/>
            <a:ext cx="3615709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ADA Requirements for Bus &amp; Paratransit Services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40" y="3352804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40" y="4771033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40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8" indent="0">
              <a:buNone/>
              <a:defRPr sz="2400"/>
            </a:lvl3pPr>
            <a:lvl4pPr marL="1371418" indent="0">
              <a:buNone/>
              <a:defRPr sz="2000"/>
            </a:lvl4pPr>
            <a:lvl5pPr marL="1828557" indent="0">
              <a:buNone/>
              <a:defRPr sz="2000"/>
            </a:lvl5pPr>
            <a:lvl6pPr marL="2285696" indent="0">
              <a:buNone/>
              <a:defRPr sz="2000"/>
            </a:lvl6pPr>
            <a:lvl7pPr marL="2742835" indent="0">
              <a:buNone/>
              <a:defRPr sz="2000"/>
            </a:lvl7pPr>
            <a:lvl8pPr marL="3199974" indent="0">
              <a:buNone/>
              <a:defRPr sz="2000"/>
            </a:lvl8pPr>
            <a:lvl9pPr marL="3657114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  <a:endParaRPr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25C30-7E7C-3543-9C74-625A3D0C81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818316" y="6426116"/>
            <a:ext cx="3615709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ADA Requirements for Bus &amp; Paratransit Services</a:t>
            </a:r>
          </a:p>
        </p:txBody>
      </p:sp>
    </p:spTree>
    <p:extLst>
      <p:ext uri="{BB962C8B-B14F-4D97-AF65-F5344CB8AC3E}">
        <p14:creationId xmlns:p14="http://schemas.microsoft.com/office/powerpoint/2010/main" val="3194396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A Title Slide with HL and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AEFB6-E57D-3947-A97B-8888BCC2E2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926482"/>
            <a:ext cx="8229600" cy="764089"/>
          </a:xfrm>
          <a:prstGeom prst="rect">
            <a:avLst/>
          </a:prstGeom>
        </p:spPr>
        <p:txBody>
          <a:bodyPr anchor="b"/>
          <a:lstStyle>
            <a:lvl1pPr algn="ctr">
              <a:defRPr sz="27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4227EC-648B-E94F-B146-8B5CA0C785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6222091"/>
            <a:ext cx="8229600" cy="12118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027450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ible Avenue 1-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E52E92-3230-E042-A4AE-462D6A88894B}"/>
              </a:ext>
            </a:extLst>
          </p:cNvPr>
          <p:cNvSpPr txBox="1"/>
          <p:nvPr userDrawn="1"/>
        </p:nvSpPr>
        <p:spPr>
          <a:xfrm>
            <a:off x="2232661" y="10160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4E7E33C-A0A8-EC4B-831C-03006310F40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18260" y="711201"/>
            <a:ext cx="7452360" cy="599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700"/>
            </a:lvl1pPr>
            <a:lvl2pPr marL="600075" indent="-257175">
              <a:buFont typeface="Arial" panose="020B0604020202020204" pitchFamily="34" charset="0"/>
              <a:buChar char="•"/>
              <a:defRPr/>
            </a:lvl2pPr>
            <a:lvl3pPr marL="942975" indent="-257175">
              <a:buFont typeface="Arial" panose="020B0604020202020204" pitchFamily="34" charset="0"/>
              <a:buChar char="•"/>
              <a:defRPr/>
            </a:lvl3pPr>
            <a:lvl4pPr marL="1243013" indent="-214313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US" sz="2100" b="1" dirty="0">
                <a:solidFill>
                  <a:srgbClr val="027BC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– Level 1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C87998A-46BA-974C-BA9B-0951B88B827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318260" y="1361441"/>
            <a:ext cx="7452360" cy="4632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50044" indent="-152400">
              <a:buFont typeface="Arial" panose="020B0604020202020204" pitchFamily="34" charset="0"/>
              <a:buChar char="•"/>
              <a:tabLst/>
              <a:defRPr/>
            </a:lvl2pPr>
            <a:lvl3pPr marL="517922" indent="-152400">
              <a:buFont typeface="Arial" panose="020B0604020202020204" pitchFamily="34" charset="0"/>
              <a:buChar char="•"/>
              <a:tabLst/>
              <a:defRPr/>
            </a:lvl3pPr>
            <a:lvl4pPr marL="776288" indent="-190500">
              <a:buFont typeface="Arial" panose="020B0604020202020204" pitchFamily="34" charset="0"/>
              <a:buChar char="•"/>
              <a:tabLst/>
              <a:defRPr/>
            </a:lvl4pPr>
          </a:lstStyle>
          <a:p>
            <a:pPr lvl="0"/>
            <a:r>
              <a:rPr lang="en-US" sz="2100" b="1" dirty="0">
                <a:solidFill>
                  <a:srgbClr val="027BC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– Level 1</a:t>
            </a:r>
            <a:endParaRPr lang="en-US" dirty="0"/>
          </a:p>
          <a:p>
            <a:pPr lvl="1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Black Subhead – Level 2</a:t>
            </a:r>
          </a:p>
          <a:p>
            <a:pPr lvl="2"/>
            <a:r>
              <a:rPr lang="en-US" sz="1500" dirty="0">
                <a:solidFill>
                  <a:srgbClr val="46B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Paragraph – Level 3</a:t>
            </a:r>
          </a:p>
          <a:p>
            <a:pPr lvl="3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Paragraph Subparagraph</a:t>
            </a:r>
            <a:r>
              <a:rPr lang="en-US" dirty="0"/>
              <a:t> – Level 4</a:t>
            </a:r>
          </a:p>
        </p:txBody>
      </p:sp>
      <p:pic>
        <p:nvPicPr>
          <p:cNvPr id="6" name="Picture 5" descr="The Logo for accessible Avenue, a Circle with the colors of blue and green with the letter A in the middle.  Below the words Accessible Avenue, it reads Accessible Mobility for Everyone. ">
            <a:extLst>
              <a:ext uri="{FF2B5EF4-FFF2-40B4-BE49-F238E27FC236}">
                <a16:creationId xmlns:a16="http://schemas.microsoft.com/office/drawing/2014/main" id="{AECC82D5-4C58-3548-A517-BD42DBF38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194" y="5601251"/>
            <a:ext cx="1310171" cy="88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62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818316" y="6426116"/>
            <a:ext cx="3615709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ADA Requirements for Bus &amp; Paratransit Services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ible Avenue 2-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A1584F1-6825-9A41-90FA-D3A99E158C1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18260" y="711201"/>
            <a:ext cx="7197090" cy="599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700"/>
            </a:lvl1pPr>
            <a:lvl2pPr marL="600075" indent="-257175">
              <a:buFont typeface="Arial" panose="020B0604020202020204" pitchFamily="34" charset="0"/>
              <a:buChar char="•"/>
              <a:defRPr/>
            </a:lvl2pPr>
            <a:lvl3pPr marL="942975" indent="-257175">
              <a:buFont typeface="Arial" panose="020B0604020202020204" pitchFamily="34" charset="0"/>
              <a:buChar char="•"/>
              <a:defRPr/>
            </a:lvl3pPr>
            <a:lvl4pPr marL="1243013" indent="-214313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US" sz="2100" b="1" dirty="0">
                <a:solidFill>
                  <a:srgbClr val="027BC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– Level 1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FBD44BC-2B01-BD4C-AA6C-F59EE4D3503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318260" y="1361441"/>
            <a:ext cx="3419475" cy="4632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50044" indent="-152400">
              <a:buFont typeface="Arial" panose="020B0604020202020204" pitchFamily="34" charset="0"/>
              <a:buChar char="•"/>
              <a:tabLst/>
              <a:defRPr/>
            </a:lvl2pPr>
            <a:lvl3pPr marL="517922" indent="-152400">
              <a:buFont typeface="Arial" panose="020B0604020202020204" pitchFamily="34" charset="0"/>
              <a:buChar char="•"/>
              <a:tabLst/>
              <a:defRPr/>
            </a:lvl3pPr>
            <a:lvl4pPr marL="731044" indent="-190500">
              <a:buFont typeface="Arial" panose="020B0604020202020204" pitchFamily="34" charset="0"/>
              <a:buChar char="•"/>
              <a:tabLst/>
              <a:defRPr/>
            </a:lvl4pPr>
          </a:lstStyle>
          <a:p>
            <a:pPr lvl="0"/>
            <a:r>
              <a:rPr lang="en-US" sz="2100" b="1" dirty="0">
                <a:solidFill>
                  <a:srgbClr val="027BC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– Level 1</a:t>
            </a:r>
            <a:endParaRPr lang="en-US" dirty="0"/>
          </a:p>
          <a:p>
            <a:pPr lvl="1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Black Subhead – Level 2</a:t>
            </a:r>
          </a:p>
          <a:p>
            <a:pPr lvl="2"/>
            <a:r>
              <a:rPr lang="en-US" sz="1500" dirty="0">
                <a:solidFill>
                  <a:srgbClr val="46B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Paragraph – Level 3</a:t>
            </a:r>
          </a:p>
          <a:p>
            <a:pPr lvl="3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Paragraph Subparagraph</a:t>
            </a:r>
            <a:r>
              <a:rPr lang="en-US" dirty="0"/>
              <a:t> – Level 4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B96F063-AC7B-DD4E-ADEC-87EEC2C4BE4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095875" y="1361441"/>
            <a:ext cx="3419475" cy="4632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50044" indent="-152400">
              <a:buFont typeface="Arial" panose="020B0604020202020204" pitchFamily="34" charset="0"/>
              <a:buChar char="•"/>
              <a:tabLst/>
              <a:defRPr/>
            </a:lvl2pPr>
            <a:lvl3pPr marL="517922" indent="-152400">
              <a:buFont typeface="Arial" panose="020B0604020202020204" pitchFamily="34" charset="0"/>
              <a:buChar char="•"/>
              <a:tabLst/>
              <a:defRPr/>
            </a:lvl3pPr>
            <a:lvl4pPr marL="731044" indent="-190500">
              <a:buFont typeface="Arial" panose="020B0604020202020204" pitchFamily="34" charset="0"/>
              <a:buChar char="•"/>
              <a:tabLst/>
              <a:defRPr/>
            </a:lvl4pPr>
          </a:lstStyle>
          <a:p>
            <a:pPr lvl="0"/>
            <a:r>
              <a:rPr lang="en-US" sz="2100" b="1" dirty="0">
                <a:solidFill>
                  <a:srgbClr val="027BC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– Level 1</a:t>
            </a:r>
            <a:endParaRPr lang="en-US" dirty="0"/>
          </a:p>
          <a:p>
            <a:pPr lvl="1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Black Subhead – Level 2</a:t>
            </a:r>
          </a:p>
          <a:p>
            <a:pPr lvl="2"/>
            <a:r>
              <a:rPr lang="en-US" sz="1500" dirty="0">
                <a:solidFill>
                  <a:srgbClr val="46B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Paragraph – Level 3</a:t>
            </a:r>
          </a:p>
          <a:p>
            <a:pPr lvl="3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Paragraph Subparagraph</a:t>
            </a:r>
            <a:r>
              <a:rPr lang="en-US" dirty="0"/>
              <a:t> – Level 4</a:t>
            </a:r>
          </a:p>
        </p:txBody>
      </p:sp>
      <p:pic>
        <p:nvPicPr>
          <p:cNvPr id="7" name="Picture 6" descr="The Logo for accessible Avenue, a Circle with the colors of blue and green with the letter A in the middle.  Below the words Accessible Avenue, it reads Accessible Mobility for Everyone. ">
            <a:extLst>
              <a:ext uri="{FF2B5EF4-FFF2-40B4-BE49-F238E27FC236}">
                <a16:creationId xmlns:a16="http://schemas.microsoft.com/office/drawing/2014/main" id="{BB926B76-FEBB-104D-861F-7C92231EFD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194" y="5601251"/>
            <a:ext cx="1310171" cy="88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46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ible Avenue 3-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98626-0F10-E544-8861-AB106A12F2B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18260" y="711201"/>
            <a:ext cx="7197090" cy="599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700"/>
            </a:lvl1pPr>
            <a:lvl2pPr marL="600075" indent="-257175">
              <a:buFont typeface="Arial" panose="020B0604020202020204" pitchFamily="34" charset="0"/>
              <a:buChar char="•"/>
              <a:defRPr/>
            </a:lvl2pPr>
            <a:lvl3pPr marL="942975" indent="-257175">
              <a:buFont typeface="Arial" panose="020B0604020202020204" pitchFamily="34" charset="0"/>
              <a:buChar char="•"/>
              <a:defRPr/>
            </a:lvl3pPr>
            <a:lvl4pPr marL="1243013" indent="-214313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US" sz="2100" b="1" dirty="0">
                <a:solidFill>
                  <a:srgbClr val="027BC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– Level 1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7A35927-7CEF-C544-8AF8-32A7E1D4136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318260" y="1361441"/>
            <a:ext cx="2324100" cy="4632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50044" indent="-152400">
              <a:buFont typeface="Arial" panose="020B0604020202020204" pitchFamily="34" charset="0"/>
              <a:buChar char="•"/>
              <a:tabLst/>
              <a:defRPr/>
            </a:lvl2pPr>
            <a:lvl3pPr marL="517922" indent="-152400">
              <a:buFont typeface="Arial" panose="020B0604020202020204" pitchFamily="34" charset="0"/>
              <a:buChar char="•"/>
              <a:tabLst/>
              <a:defRPr/>
            </a:lvl3pPr>
            <a:lvl4pPr marL="731044" indent="-190500">
              <a:buFont typeface="Arial" panose="020B0604020202020204" pitchFamily="34" charset="0"/>
              <a:buChar char="•"/>
              <a:tabLst/>
              <a:defRPr/>
            </a:lvl4pPr>
          </a:lstStyle>
          <a:p>
            <a:pPr lvl="0"/>
            <a:r>
              <a:rPr lang="en-US" sz="2100" b="1" dirty="0">
                <a:solidFill>
                  <a:srgbClr val="027BC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– Level 1</a:t>
            </a:r>
            <a:endParaRPr lang="en-US" dirty="0"/>
          </a:p>
          <a:p>
            <a:pPr lvl="1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Black Subhead – Level 2</a:t>
            </a:r>
          </a:p>
          <a:p>
            <a:pPr lvl="2"/>
            <a:r>
              <a:rPr lang="en-US" sz="1500" dirty="0">
                <a:solidFill>
                  <a:srgbClr val="46B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Paragraph – Level 3</a:t>
            </a:r>
          </a:p>
          <a:p>
            <a:pPr lvl="3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Paragraph Subparagraph</a:t>
            </a:r>
            <a:r>
              <a:rPr lang="en-US" dirty="0"/>
              <a:t> – Level 4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B36EA6-04E8-DE42-A3DC-439EB0D9AC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54755" y="1366520"/>
            <a:ext cx="2324100" cy="4632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50044" indent="-152400">
              <a:buFont typeface="Arial" panose="020B0604020202020204" pitchFamily="34" charset="0"/>
              <a:buChar char="•"/>
              <a:tabLst/>
              <a:defRPr/>
            </a:lvl2pPr>
            <a:lvl3pPr marL="517922" indent="-152400">
              <a:buFont typeface="Arial" panose="020B0604020202020204" pitchFamily="34" charset="0"/>
              <a:buChar char="•"/>
              <a:tabLst/>
              <a:defRPr/>
            </a:lvl3pPr>
            <a:lvl4pPr marL="731044" indent="-190500">
              <a:buFont typeface="Arial" panose="020B0604020202020204" pitchFamily="34" charset="0"/>
              <a:buChar char="•"/>
              <a:tabLst/>
              <a:defRPr/>
            </a:lvl4pPr>
          </a:lstStyle>
          <a:p>
            <a:pPr lvl="0"/>
            <a:r>
              <a:rPr lang="en-US" sz="2100" b="1" dirty="0">
                <a:solidFill>
                  <a:srgbClr val="027BC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– Level 1</a:t>
            </a:r>
            <a:endParaRPr lang="en-US" dirty="0"/>
          </a:p>
          <a:p>
            <a:pPr lvl="1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Black Subhead – Level 2</a:t>
            </a:r>
          </a:p>
          <a:p>
            <a:pPr lvl="2"/>
            <a:r>
              <a:rPr lang="en-US" sz="1500" dirty="0">
                <a:solidFill>
                  <a:srgbClr val="46B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Paragraph – Level 3</a:t>
            </a:r>
          </a:p>
          <a:p>
            <a:pPr lvl="3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Paragraph Subparagraph</a:t>
            </a:r>
            <a:r>
              <a:rPr lang="en-US" dirty="0"/>
              <a:t> – Level 4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FF4A1-2845-CA44-ABE1-3288AB55677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91250" y="1361440"/>
            <a:ext cx="2324100" cy="4632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350044" indent="-152400">
              <a:buFont typeface="Arial" panose="020B0604020202020204" pitchFamily="34" charset="0"/>
              <a:buChar char="•"/>
              <a:tabLst/>
              <a:defRPr/>
            </a:lvl2pPr>
            <a:lvl3pPr marL="517922" indent="-152400">
              <a:buFont typeface="Arial" panose="020B0604020202020204" pitchFamily="34" charset="0"/>
              <a:buChar char="•"/>
              <a:tabLst/>
              <a:defRPr/>
            </a:lvl3pPr>
            <a:lvl4pPr marL="731044" indent="-190500">
              <a:buFont typeface="Arial" panose="020B0604020202020204" pitchFamily="34" charset="0"/>
              <a:buChar char="•"/>
              <a:tabLst/>
              <a:defRPr/>
            </a:lvl4pPr>
          </a:lstStyle>
          <a:p>
            <a:pPr lvl="0"/>
            <a:r>
              <a:rPr lang="en-US" sz="2100" b="1" dirty="0">
                <a:solidFill>
                  <a:srgbClr val="027BC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– Level 1</a:t>
            </a:r>
            <a:endParaRPr lang="en-US" dirty="0"/>
          </a:p>
          <a:p>
            <a:pPr lvl="1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Black Subhead – Level 2</a:t>
            </a:r>
          </a:p>
          <a:p>
            <a:pPr lvl="2"/>
            <a:r>
              <a:rPr lang="en-US" sz="1500" dirty="0">
                <a:solidFill>
                  <a:srgbClr val="46B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Paragraph – Level 3</a:t>
            </a:r>
          </a:p>
          <a:p>
            <a:pPr lvl="3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Paragraph Subparagraph</a:t>
            </a:r>
            <a:r>
              <a:rPr lang="en-US" dirty="0"/>
              <a:t> – Level 4</a:t>
            </a:r>
          </a:p>
        </p:txBody>
      </p:sp>
      <p:pic>
        <p:nvPicPr>
          <p:cNvPr id="7" name="Picture 6" descr="The Logo for accessible Avenue, a Circle with the colors of blue and green with the letter A in the middle.  Below the words Accessible Avenue, it reads Accessible Mobility for Everyone. ed">
            <a:extLst>
              <a:ext uri="{FF2B5EF4-FFF2-40B4-BE49-F238E27FC236}">
                <a16:creationId xmlns:a16="http://schemas.microsoft.com/office/drawing/2014/main" id="{D8AAED9A-711C-A444-AD6C-9BB703E96D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194" y="5601251"/>
            <a:ext cx="1310171" cy="88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34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ible Avenue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54943E-A8A4-3E4F-B4CE-2906ECE7F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502F4-1012-B64C-8CF9-D7667BF012A1}" type="datetimeFigureOut">
              <a:rPr lang="en-US" smtClean="0"/>
              <a:pPr/>
              <a:t>5/2/2022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742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6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5" y="3609699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1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0631" y="181042"/>
            <a:ext cx="533400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4C54CA4-CA77-7F40-BEB0-EAC5FB4241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45348" y="4180712"/>
            <a:ext cx="3672242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ADA Requirements for Bus &amp; Paratransit Services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016" indent="-226983">
              <a:defRPr sz="1600"/>
            </a:lvl6pPr>
            <a:lvl7pPr marL="2172999" indent="-226983">
              <a:defRPr sz="1600"/>
            </a:lvl7pPr>
            <a:lvl8pPr marL="2398394" indent="-226983">
              <a:defRPr sz="1600"/>
            </a:lvl8pPr>
            <a:lvl9pPr marL="2625376" indent="-22698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016" indent="-226983">
              <a:tabLst/>
              <a:defRPr sz="1600"/>
            </a:lvl6pPr>
            <a:lvl7pPr marL="2172999" indent="-226983">
              <a:tabLst/>
              <a:defRPr sz="1600"/>
            </a:lvl7pPr>
            <a:lvl8pPr marL="2398394" indent="-226983">
              <a:tabLst/>
              <a:defRPr sz="1600"/>
            </a:lvl8pPr>
            <a:lvl9pPr marL="2625376" indent="-226983">
              <a:tabLst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818316" y="6426116"/>
            <a:ext cx="3615709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ADA Requirements for Bus &amp; Paratransit Services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2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139" indent="0">
              <a:buNone/>
              <a:defRPr sz="2000" b="1"/>
            </a:lvl2pPr>
            <a:lvl3pPr marL="914278" indent="0">
              <a:buNone/>
              <a:defRPr sz="1800" b="1"/>
            </a:lvl3pPr>
            <a:lvl4pPr marL="1371418" indent="0">
              <a:buNone/>
              <a:defRPr sz="1600" b="1"/>
            </a:lvl4pPr>
            <a:lvl5pPr marL="1828557" indent="0">
              <a:buNone/>
              <a:defRPr sz="1600" b="1"/>
            </a:lvl5pPr>
            <a:lvl6pPr marL="2285696" indent="0">
              <a:buNone/>
              <a:defRPr sz="1600" b="1"/>
            </a:lvl6pPr>
            <a:lvl7pPr marL="2742835" indent="0">
              <a:buNone/>
              <a:defRPr sz="1600" b="1"/>
            </a:lvl7pPr>
            <a:lvl8pPr marL="3199974" indent="0">
              <a:buNone/>
              <a:defRPr sz="1600" b="1"/>
            </a:lvl8pPr>
            <a:lvl9pPr marL="365711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62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016" indent="-234919">
              <a:defRPr sz="1600"/>
            </a:lvl6pPr>
            <a:lvl7pPr marL="2172999" indent="-234919">
              <a:defRPr sz="1600"/>
            </a:lvl7pPr>
            <a:lvl8pPr marL="2398394" indent="-234919">
              <a:defRPr sz="1600"/>
            </a:lvl8pPr>
            <a:lvl9pPr marL="2625376" indent="-234919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80" y="2232212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139" indent="0">
              <a:buNone/>
              <a:defRPr sz="2000" b="1"/>
            </a:lvl2pPr>
            <a:lvl3pPr marL="914278" indent="0">
              <a:buNone/>
              <a:defRPr sz="1800" b="1"/>
            </a:lvl3pPr>
            <a:lvl4pPr marL="1371418" indent="0">
              <a:buNone/>
              <a:defRPr sz="1600" b="1"/>
            </a:lvl4pPr>
            <a:lvl5pPr marL="1828557" indent="0">
              <a:buNone/>
              <a:defRPr sz="1600" b="1"/>
            </a:lvl5pPr>
            <a:lvl6pPr marL="2285696" indent="0">
              <a:buNone/>
              <a:defRPr sz="1600" b="1"/>
            </a:lvl6pPr>
            <a:lvl7pPr marL="2742835" indent="0">
              <a:buNone/>
              <a:defRPr sz="1600" b="1"/>
            </a:lvl7pPr>
            <a:lvl8pPr marL="3199974" indent="0">
              <a:buNone/>
              <a:defRPr sz="1600" b="1"/>
            </a:lvl8pPr>
            <a:lvl9pPr marL="365711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80" y="3160062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016" indent="-234919">
              <a:defRPr sz="1600"/>
            </a:lvl6pPr>
            <a:lvl7pPr marL="2172999" indent="-234919">
              <a:defRPr sz="1600"/>
            </a:lvl7pPr>
            <a:lvl8pPr marL="2398394" indent="-234919">
              <a:defRPr sz="1600"/>
            </a:lvl8pPr>
            <a:lvl9pPr marL="2625376" indent="-234919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3"/>
          </p:nvPr>
        </p:nvSpPr>
        <p:spPr>
          <a:xfrm>
            <a:off x="4818316" y="6426116"/>
            <a:ext cx="3615709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ADA Requirements for Bus &amp; Paratransit Services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818316" y="6426116"/>
            <a:ext cx="3615709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ADA Requirements for Bus &amp; Paratransit Services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9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016" indent="-226983">
              <a:defRPr sz="1600"/>
            </a:lvl6pPr>
            <a:lvl7pPr marL="2172999" indent="-226983">
              <a:defRPr sz="1600"/>
            </a:lvl7pPr>
            <a:lvl8pPr marL="2398394" indent="-226983">
              <a:defRPr sz="1600"/>
            </a:lvl8pPr>
            <a:lvl9pPr marL="2625376" indent="-22698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9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016" indent="-234919">
              <a:defRPr sz="1600"/>
            </a:lvl6pPr>
            <a:lvl7pPr marL="2172999" indent="-234919">
              <a:defRPr sz="1600"/>
            </a:lvl7pPr>
            <a:lvl8pPr marL="2398394" indent="-234919">
              <a:defRPr sz="1600"/>
            </a:lvl8pPr>
            <a:lvl9pPr marL="2625376" indent="-234919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016" indent="-234919">
              <a:defRPr sz="1600"/>
            </a:lvl6pPr>
            <a:lvl7pPr marL="2172999" indent="-234919">
              <a:defRPr sz="1600"/>
            </a:lvl7pPr>
            <a:lvl8pPr marL="2398394" indent="-234919">
              <a:defRPr sz="1600"/>
            </a:lvl8pPr>
            <a:lvl9pPr marL="2625376" indent="-234919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818316" y="6426116"/>
            <a:ext cx="3615709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ADA Requirements for Bus &amp; Paratransit Services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9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016" indent="-226983">
              <a:defRPr sz="1600"/>
            </a:lvl6pPr>
            <a:lvl7pPr marL="2172999" indent="-226983">
              <a:defRPr sz="1600"/>
            </a:lvl7pPr>
            <a:lvl8pPr marL="2398394" indent="-226983">
              <a:defRPr sz="1600"/>
            </a:lvl8pPr>
            <a:lvl9pPr marL="2625376" indent="-22698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9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016" indent="-234919" algn="l" defTabSz="914278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2999" indent="-234919" algn="l" defTabSz="914278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394" indent="-234919" algn="l" defTabSz="914278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376" indent="-234919" algn="l" defTabSz="914278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016" indent="-226983">
              <a:defRPr sz="1600"/>
            </a:lvl6pPr>
            <a:lvl7pPr marL="2172999" indent="-226983">
              <a:defRPr sz="1600"/>
            </a:lvl7pPr>
            <a:lvl8pPr marL="2398394" indent="-226983">
              <a:defRPr sz="1600"/>
            </a:lvl8pPr>
            <a:lvl9pPr marL="2625376" indent="-22698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016" indent="-234919" algn="l" defTabSz="914278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2999" indent="-234919" algn="l" defTabSz="914278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394" indent="-234919" algn="l" defTabSz="914278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376" indent="-234919" algn="l" defTabSz="914278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818316" y="6426116"/>
            <a:ext cx="3615709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ADA Requirements for Bus &amp; Paratransit Services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818316" y="6426116"/>
            <a:ext cx="3615709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ADA Requirements for Bus &amp; Paratransit Services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8"/>
            <a:ext cx="7662864" cy="3267169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7035" y="1724869"/>
            <a:ext cx="5334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600" b="1">
                <a:solidFill>
                  <a:srgbClr val="000000"/>
                </a:solidFill>
              </a:defRPr>
            </a:lvl1pPr>
          </a:lstStyle>
          <a:p>
            <a:fld id="{54C54CA4-CA77-7F40-BEB0-EAC5FB4241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ISA.pn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3" y="6038401"/>
            <a:ext cx="655320" cy="655320"/>
          </a:xfrm>
          <a:prstGeom prst="rect">
            <a:avLst/>
          </a:prstGeom>
        </p:spPr>
      </p:pic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818316" y="6426116"/>
            <a:ext cx="3615709" cy="365125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ADA Requirements for Bus &amp; Paratransit Services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1DEB2FAB-5496-3C46-857A-A42B22D8162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43162" y="6037267"/>
            <a:ext cx="845974" cy="6564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hf hdr="0" dt="0"/>
  <p:txStyles>
    <p:titleStyle>
      <a:lvl1pPr algn="ctr" defTabSz="914278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55" indent="-342855" algn="l" defTabSz="914278" rtl="0" eaLnBrk="1" latinLnBrk="0" hangingPunct="1">
        <a:spcBef>
          <a:spcPts val="2000"/>
        </a:spcBef>
        <a:buClr>
          <a:schemeClr val="bg2">
            <a:lumMod val="50000"/>
          </a:schemeClr>
        </a:buClr>
        <a:buSzPct val="90000"/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indent="-336506" algn="l" defTabSz="914278" rtl="0" eaLnBrk="1" latinLnBrk="0" hangingPunct="1">
        <a:spcBef>
          <a:spcPts val="600"/>
        </a:spcBef>
        <a:buClr>
          <a:schemeClr val="bg2">
            <a:lumMod val="50000"/>
          </a:schemeClr>
        </a:buClr>
        <a:buSzPct val="9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4912" indent="-349204" algn="l" defTabSz="914278" rtl="0" eaLnBrk="1" latinLnBrk="0" hangingPunct="1">
        <a:spcBef>
          <a:spcPts val="600"/>
        </a:spcBef>
        <a:buClr>
          <a:schemeClr val="bg2">
            <a:lumMod val="50000"/>
          </a:schemeClr>
        </a:buClr>
        <a:buSzPct val="90000"/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8" indent="-336506" algn="l" defTabSz="914278" rtl="0" eaLnBrk="1" latinLnBrk="0" hangingPunct="1">
        <a:spcBef>
          <a:spcPts val="600"/>
        </a:spcBef>
        <a:buClr>
          <a:schemeClr val="bg2">
            <a:lumMod val="50000"/>
          </a:schemeClr>
        </a:buClr>
        <a:buSzPct val="90000"/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621" indent="-349204" algn="l" defTabSz="914278" rtl="0" eaLnBrk="1" latinLnBrk="0" hangingPunct="1">
        <a:spcBef>
          <a:spcPts val="600"/>
        </a:spcBef>
        <a:buClr>
          <a:schemeClr val="bg2">
            <a:lumMod val="50000"/>
          </a:schemeClr>
        </a:buClr>
        <a:buSzPct val="90000"/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55540" indent="-344442" algn="l" defTabSz="914278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394" indent="-344442" algn="l" defTabSz="914278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2835" indent="-344442" algn="l" defTabSz="914278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277" indent="-344442" algn="l" defTabSz="914278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8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8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7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6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5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4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4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97C0-9AC5-E240-9A75-4E8452918CE0}"/>
              </a:ext>
            </a:extLst>
          </p:cNvPr>
          <p:cNvSpPr/>
          <p:nvPr userDrawn="1"/>
        </p:nvSpPr>
        <p:spPr>
          <a:xfrm>
            <a:off x="0" y="4818062"/>
            <a:ext cx="9144000" cy="1139190"/>
          </a:xfrm>
          <a:prstGeom prst="rect">
            <a:avLst/>
          </a:prstGeom>
          <a:solidFill>
            <a:srgbClr val="027BC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F3BFAA-8AF1-9B48-BFB0-EE9BA2EDE2AD}"/>
              </a:ext>
            </a:extLst>
          </p:cNvPr>
          <p:cNvSpPr/>
          <p:nvPr userDrawn="1"/>
        </p:nvSpPr>
        <p:spPr>
          <a:xfrm>
            <a:off x="0" y="6036492"/>
            <a:ext cx="9144000" cy="754653"/>
          </a:xfrm>
          <a:prstGeom prst="rect">
            <a:avLst/>
          </a:prstGeom>
          <a:solidFill>
            <a:srgbClr val="46B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4" name="Picture 3" descr="The Logo for accessible Avenue, a Circle with the colors of blue and green with the letter A in the middle.  Below the words Accessible Avenue, it reads Accessible Mobility for Everyone. ">
            <a:extLst>
              <a:ext uri="{FF2B5EF4-FFF2-40B4-BE49-F238E27FC236}">
                <a16:creationId xmlns:a16="http://schemas.microsoft.com/office/drawing/2014/main" id="{D8592226-9B0D-2645-A15E-DD70E9A16A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430" y="2404745"/>
            <a:ext cx="2263140" cy="15227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A0914F-0EFF-E14F-9CC2-006D9845FF3C}"/>
              </a:ext>
            </a:extLst>
          </p:cNvPr>
          <p:cNvSpPr txBox="1"/>
          <p:nvPr userDrawn="1"/>
        </p:nvSpPr>
        <p:spPr>
          <a:xfrm>
            <a:off x="2237422" y="4114354"/>
            <a:ext cx="47748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Proxima Nova" panose="02000506030000020004" pitchFamily="2" charset="0"/>
                <a:cs typeface="Arial" panose="020B0604020202020204" pitchFamily="34" charset="0"/>
              </a:rPr>
              <a:t>Making Mobility Accessible for Everyone</a:t>
            </a:r>
          </a:p>
        </p:txBody>
      </p:sp>
    </p:spTree>
    <p:extLst>
      <p:ext uri="{BB962C8B-B14F-4D97-AF65-F5344CB8AC3E}">
        <p14:creationId xmlns:p14="http://schemas.microsoft.com/office/powerpoint/2010/main" val="31578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831119-2877-3848-A512-7C9BC0F874DC}"/>
              </a:ext>
            </a:extLst>
          </p:cNvPr>
          <p:cNvSpPr/>
          <p:nvPr userDrawn="1"/>
        </p:nvSpPr>
        <p:spPr>
          <a:xfrm>
            <a:off x="0" y="0"/>
            <a:ext cx="851338" cy="6858000"/>
          </a:xfrm>
          <a:prstGeom prst="rect">
            <a:avLst/>
          </a:prstGeom>
          <a:solidFill>
            <a:srgbClr val="027BC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D4E4C-E694-5F48-8916-28329F5AB4E0}"/>
              </a:ext>
            </a:extLst>
          </p:cNvPr>
          <p:cNvSpPr/>
          <p:nvPr userDrawn="1"/>
        </p:nvSpPr>
        <p:spPr>
          <a:xfrm>
            <a:off x="643335" y="0"/>
            <a:ext cx="231458" cy="6858000"/>
          </a:xfrm>
          <a:prstGeom prst="rect">
            <a:avLst/>
          </a:prstGeom>
          <a:solidFill>
            <a:srgbClr val="46B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80948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FAF7B-6F48-5B4E-A532-5EF889CCA7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108960" y="4685946"/>
            <a:ext cx="2994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/>
                </a:solidFill>
                <a:latin typeface="Proxima Nova" panose="02000506030000020004" pitchFamily="2" charset="0"/>
              </a:defRPr>
            </a:lvl1pPr>
          </a:lstStyle>
          <a:p>
            <a:fld id="{A86502F4-1012-B64C-8CF9-D7667BF012A1}" type="datetimeFigureOut">
              <a:rPr lang="en-US" smtClean="0"/>
              <a:pPr/>
              <a:t>5/2/2022</a:t>
            </a:fld>
            <a:endParaRPr lang="en-US" dirty="0"/>
          </a:p>
        </p:txBody>
      </p:sp>
      <p:pic>
        <p:nvPicPr>
          <p:cNvPr id="7" name="Picture 6" descr="The Logo for accessible Avenue, a Circle with the colors of blue and green with the letter A in the middle.  Below the words Accessible Avenue, it reads Accessible Mobility for Everyone. ">
            <a:extLst>
              <a:ext uri="{FF2B5EF4-FFF2-40B4-BE49-F238E27FC236}">
                <a16:creationId xmlns:a16="http://schemas.microsoft.com/office/drawing/2014/main" id="{9542A8E0-93F5-B140-8389-1A4E20FD06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430" y="2404745"/>
            <a:ext cx="2263140" cy="1522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9B81CA-1484-0C4F-AEEC-8A1C5D5D0EF4}"/>
              </a:ext>
            </a:extLst>
          </p:cNvPr>
          <p:cNvSpPr txBox="1"/>
          <p:nvPr userDrawn="1"/>
        </p:nvSpPr>
        <p:spPr>
          <a:xfrm>
            <a:off x="2237422" y="4114354"/>
            <a:ext cx="47748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Proxima Nova" panose="02000506030000020004" pitchFamily="2" charset="0"/>
                <a:cs typeface="Arial" panose="020B0604020202020204" pitchFamily="34" charset="0"/>
              </a:rPr>
              <a:t>Making Mobility Accessible for Everyone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B03C64-FF43-B042-AEE1-255D8AA869F1}"/>
              </a:ext>
            </a:extLst>
          </p:cNvPr>
          <p:cNvSpPr/>
          <p:nvPr userDrawn="1"/>
        </p:nvSpPr>
        <p:spPr>
          <a:xfrm>
            <a:off x="0" y="0"/>
            <a:ext cx="9144000" cy="468630"/>
          </a:xfrm>
          <a:prstGeom prst="rect">
            <a:avLst/>
          </a:prstGeom>
          <a:solidFill>
            <a:srgbClr val="027BC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790F8C-B03D-5143-87E1-245D69B96037}"/>
              </a:ext>
            </a:extLst>
          </p:cNvPr>
          <p:cNvSpPr/>
          <p:nvPr userDrawn="1"/>
        </p:nvSpPr>
        <p:spPr>
          <a:xfrm>
            <a:off x="0" y="6389370"/>
            <a:ext cx="9144000" cy="468630"/>
          </a:xfrm>
          <a:prstGeom prst="rect">
            <a:avLst/>
          </a:prstGeom>
          <a:solidFill>
            <a:srgbClr val="46B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70523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gister.gov/documents/2015/03/13/2015-05646/transportation-for-individuals-with-disabilities-reasonable-modification-of-policies-and-practice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hyperlink" Target="https://www.westcat.org/home/RiderADA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nrta.org/400/Reasonable-Modifications-Policy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hyperlink" Target="https://gonctd.com/accessibility/reasonable-modification-policy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lleymetro.org/accessibility/requesting-reasonable-modification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cessibleavenue.net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862" y="199464"/>
            <a:ext cx="8817493" cy="3539159"/>
          </a:xfrm>
        </p:spPr>
        <p:txBody>
          <a:bodyPr/>
          <a:lstStyle/>
          <a:p>
            <a:r>
              <a:rPr lang="en-US" sz="5000" dirty="0"/>
              <a:t>The ADA’s </a:t>
            </a:r>
            <a:br>
              <a:rPr lang="en-US" sz="5000" dirty="0"/>
            </a:br>
            <a:r>
              <a:rPr lang="en-US" sz="5000" dirty="0"/>
              <a:t>Service Animal and </a:t>
            </a:r>
            <a:br>
              <a:rPr lang="en-US" sz="5000" dirty="0"/>
            </a:br>
            <a:r>
              <a:rPr lang="en-US" sz="5000" dirty="0"/>
              <a:t>Reasonable Modification</a:t>
            </a:r>
            <a:br>
              <a:rPr lang="en-US" sz="5000" dirty="0"/>
            </a:br>
            <a:r>
              <a:rPr lang="en-US" sz="5000" dirty="0"/>
              <a:t>Requirements</a:t>
            </a:r>
            <a:br>
              <a:rPr lang="en-US" sz="5000" dirty="0"/>
            </a:br>
            <a:br>
              <a:rPr lang="en-US" sz="1400" dirty="0"/>
            </a:br>
            <a:r>
              <a:rPr lang="en-US" sz="2800" dirty="0" err="1"/>
              <a:t>CALACT</a:t>
            </a:r>
            <a:r>
              <a:rPr lang="en-US" sz="2800" dirty="0"/>
              <a:t> Conference 2022</a:t>
            </a:r>
            <a:endParaRPr lang="en-US" sz="30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1699339" y="6129826"/>
            <a:ext cx="5712540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www.ADAguru.co</a:t>
            </a:r>
          </a:p>
        </p:txBody>
      </p:sp>
      <p:pic>
        <p:nvPicPr>
          <p:cNvPr id="9" name="Picture 8" descr="downlo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63" y="199464"/>
            <a:ext cx="623492" cy="62349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EF4DB0A-7BC1-AF4E-960C-DFE36A531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7269" y="5165455"/>
            <a:ext cx="5409459" cy="64257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JESS SEGOVIA, Presenter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8C3DC02-4AF8-9B97-9CC0-B4287C90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899" y="3880539"/>
            <a:ext cx="26162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89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793773" y="2431531"/>
            <a:ext cx="7640257" cy="3817868"/>
          </a:xfrm>
        </p:spPr>
        <p:txBody>
          <a:bodyPr rtlCol="0"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dirty="0">
                <a:solidFill>
                  <a:srgbClr val="000000"/>
                </a:solidFill>
                <a:ea typeface="+mn-ea"/>
              </a:rPr>
              <a:t>ANSWER:  No</a:t>
            </a:r>
          </a:p>
          <a:p>
            <a:pPr lvl="1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2200" dirty="0">
                <a:solidFill>
                  <a:srgbClr val="000000"/>
                </a:solidFill>
                <a:cs typeface="Constantia"/>
              </a:rPr>
              <a:t>ADA:  Any guide dog, signal dog, </a:t>
            </a:r>
            <a:r>
              <a:rPr lang="en-US" sz="2200" u="sng" dirty="0">
                <a:solidFill>
                  <a:srgbClr val="000000"/>
                </a:solidFill>
                <a:cs typeface="Constantia"/>
              </a:rPr>
              <a:t>or other animal</a:t>
            </a:r>
            <a:r>
              <a:rPr lang="en-US" sz="2200" dirty="0">
                <a:solidFill>
                  <a:srgbClr val="000000"/>
                </a:solidFill>
                <a:cs typeface="Constantia"/>
              </a:rPr>
              <a:t> 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cs typeface="Constantia"/>
              </a:rPr>
              <a:t>individually trained to work or perform tasks for an individual with a disability, including, but not limited to, guiding individuals with impaired vision, alerting individuals with impaired hearing to intruders or sounds, providing minimal protection or rescue work, pulling a wheelchair, or fetching dropped items. </a:t>
            </a:r>
          </a:p>
          <a:p>
            <a:pPr lvl="1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2200" dirty="0"/>
              <a:t>Examples of other service animals?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82044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Service Animal Definition</a:t>
            </a:r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434030" y="1765785"/>
            <a:ext cx="630599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10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9786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457200" y="439599"/>
            <a:ext cx="8229600" cy="1066800"/>
          </a:xfrm>
        </p:spPr>
        <p:txBody>
          <a:bodyPr/>
          <a:lstStyle/>
          <a:p>
            <a:r>
              <a:rPr lang="en-US" sz="4400" cap="all" dirty="0">
                <a:latin typeface="Calisto MT"/>
              </a:rPr>
              <a:t>Variety of Service Animals</a:t>
            </a:r>
          </a:p>
        </p:txBody>
      </p:sp>
      <p:pic>
        <p:nvPicPr>
          <p:cNvPr id="2458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4495800"/>
            <a:ext cx="3009400" cy="168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587" y="4495800"/>
            <a:ext cx="2763515" cy="168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3" y="2540722"/>
            <a:ext cx="1572420" cy="185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734" y="2540720"/>
            <a:ext cx="3219069" cy="180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 txBox="1">
            <a:spLocks/>
          </p:cNvSpPr>
          <p:nvPr/>
        </p:nvSpPr>
        <p:spPr>
          <a:xfrm>
            <a:off x="8485632" y="1765785"/>
            <a:ext cx="578997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11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2344621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C:\Documents and Settings\John\My Documents\snakeserviceanim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2329" y="2438404"/>
            <a:ext cx="2668588" cy="1681163"/>
          </a:xfrm>
          <a:noFill/>
        </p:spPr>
      </p:pic>
      <p:pic>
        <p:nvPicPr>
          <p:cNvPr id="25605" name="Picture 4" descr="C:\Documents and Settings\John\My Documents\lizardserviceanim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6" y="5029200"/>
            <a:ext cx="16684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5" descr="C:\Documents and Settings\John\My Documents\serviceanimaltarantu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5" y="3048004"/>
            <a:ext cx="1722439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5359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Service AnimalS </a:t>
            </a: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8473440" y="1765785"/>
            <a:ext cx="591189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12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16733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835549" y="2632068"/>
            <a:ext cx="7851255" cy="3692532"/>
          </a:xfrm>
        </p:spPr>
        <p:txBody>
          <a:bodyPr rtlCol="0"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sto MT"/>
                <a:ea typeface="+mn-ea"/>
              </a:rPr>
              <a:t>QUESTION:</a:t>
            </a:r>
          </a:p>
          <a:p>
            <a:pPr lvl="1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2200" dirty="0">
                <a:solidFill>
                  <a:srgbClr val="000000"/>
                </a:solidFill>
                <a:latin typeface="Calisto MT"/>
              </a:rPr>
              <a:t>Can a service dog be any breed of dog?  Even a pit bull?</a:t>
            </a:r>
          </a:p>
        </p:txBody>
      </p:sp>
      <p:pic>
        <p:nvPicPr>
          <p:cNvPr id="266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043" y="3901069"/>
            <a:ext cx="2677619" cy="223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62542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Service DOGS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461248" y="1765785"/>
            <a:ext cx="603381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13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3395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726927" y="2448244"/>
            <a:ext cx="7959875" cy="3876359"/>
          </a:xfrm>
        </p:spPr>
        <p:txBody>
          <a:bodyPr rtlCol="0"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Calisto MT"/>
              </a:rPr>
              <a:t>ANSWER:  Yes</a:t>
            </a:r>
          </a:p>
          <a:p>
            <a:pPr lvl="1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Calisto MT"/>
              </a:rPr>
              <a:t>Any breed of dog can be a service animal; even a pit bull</a:t>
            </a:r>
          </a:p>
        </p:txBody>
      </p:sp>
      <p:pic>
        <p:nvPicPr>
          <p:cNvPr id="2765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631" y="3723192"/>
            <a:ext cx="2386156" cy="198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5941" y="408876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Service DOGS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510016" y="1765785"/>
            <a:ext cx="554613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14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81910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726927" y="2481664"/>
            <a:ext cx="7959875" cy="3842936"/>
          </a:xfrm>
        </p:spPr>
        <p:txBody>
          <a:bodyPr rtlCol="0"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Calisto MT"/>
              </a:rPr>
              <a:t>QUESTION:</a:t>
            </a:r>
          </a:p>
          <a:p>
            <a:pPr lvl="1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Calisto MT"/>
              </a:rPr>
              <a:t>What characteristic must an animal possess in order to be considered a service animal?</a:t>
            </a:r>
          </a:p>
        </p:txBody>
      </p:sp>
      <p:pic>
        <p:nvPicPr>
          <p:cNvPr id="2867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33" y="4101352"/>
            <a:ext cx="2716521" cy="193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26765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Service Animal Definition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461248" y="1765785"/>
            <a:ext cx="603381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15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5261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718574" y="2590292"/>
            <a:ext cx="7968231" cy="1981711"/>
          </a:xfrm>
        </p:spPr>
        <p:txBody>
          <a:bodyPr rtlCol="0"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dirty="0">
                <a:solidFill>
                  <a:srgbClr val="000000"/>
                </a:solidFill>
                <a:ea typeface="+mn-ea"/>
              </a:rPr>
              <a:t>ANSWER:  The animal must be trainable.</a:t>
            </a:r>
          </a:p>
          <a:p>
            <a:pPr lvl="1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dirty="0">
                <a:solidFill>
                  <a:srgbClr val="000000"/>
                </a:solidFill>
                <a:ea typeface="+mn-ea"/>
                <a:cs typeface="Constantia"/>
              </a:rPr>
              <a:t>ADA: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ea typeface="+mn-ea"/>
                <a:cs typeface="Constantia"/>
              </a:rPr>
              <a:t>Any guide dog, signal dog, or other animal </a:t>
            </a:r>
            <a:r>
              <a:rPr lang="en-US" u="sng" dirty="0">
                <a:solidFill>
                  <a:srgbClr val="000000"/>
                </a:solidFill>
                <a:ea typeface="+mn-ea"/>
                <a:cs typeface="Constantia"/>
              </a:rPr>
              <a:t>individually trained to work or perform tasks for an individual with a disability</a:t>
            </a:r>
            <a:r>
              <a:rPr lang="en-US" dirty="0">
                <a:solidFill>
                  <a:srgbClr val="000000"/>
                </a:solidFill>
                <a:ea typeface="+mn-ea"/>
                <a:cs typeface="Constantia"/>
              </a:rPr>
              <a:t>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ea typeface="+mn-ea"/>
                <a:cs typeface="Constantia"/>
              </a:rPr>
              <a:t>including, but not limited to, guiding individuals with impaired vision, alerting individuals with impaired hearing to intruders or sounds, providing minimal protection or rescue work, pulling a wheelchair, or fetching dropped items. </a:t>
            </a:r>
          </a:p>
        </p:txBody>
      </p:sp>
      <p:pic>
        <p:nvPicPr>
          <p:cNvPr id="2970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615" y="5317926"/>
            <a:ext cx="1269115" cy="124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26765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Service Animal Definition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485632" y="1765785"/>
            <a:ext cx="578997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16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1495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710215" y="2698915"/>
            <a:ext cx="7976587" cy="3625686"/>
          </a:xfrm>
        </p:spPr>
        <p:txBody>
          <a:bodyPr rtlCol="0"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2400" dirty="0"/>
              <a:t>QUESTION:</a:t>
            </a:r>
          </a:p>
          <a:p>
            <a:pPr lvl="1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2400" dirty="0"/>
              <a:t>Must the service animal be professionally trained?</a:t>
            </a:r>
          </a:p>
        </p:txBody>
      </p:sp>
      <p:pic>
        <p:nvPicPr>
          <p:cNvPr id="307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566" y="4130708"/>
            <a:ext cx="2757991" cy="183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5359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Service Animal Definition</a:t>
            </a: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8497824" y="1765785"/>
            <a:ext cx="566805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17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18246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693505" y="2556867"/>
            <a:ext cx="7740523" cy="3767734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</a:rPr>
              <a:t>ANSWER:  No  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</a:rPr>
              <a:t>People with disabilities have the right to train their own service animals</a:t>
            </a:r>
          </a:p>
        </p:txBody>
      </p:sp>
      <p:pic>
        <p:nvPicPr>
          <p:cNvPr id="317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720" y="4191000"/>
            <a:ext cx="3810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17821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Service Animal Definition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434028" y="1765785"/>
            <a:ext cx="630601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18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15256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584887" y="2431530"/>
            <a:ext cx="7849143" cy="3534492"/>
          </a:xfrm>
        </p:spPr>
        <p:txBody>
          <a:bodyPr rtlCol="0"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1900" dirty="0">
                <a:solidFill>
                  <a:srgbClr val="000000"/>
                </a:solidFill>
              </a:rPr>
              <a:t>Service Animals must perform tasks that assist people with disabilities.</a:t>
            </a:r>
          </a:p>
          <a:p>
            <a:pPr lvl="1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1900" dirty="0">
                <a:solidFill>
                  <a:srgbClr val="000000"/>
                </a:solidFill>
                <a:cs typeface="Constantia"/>
              </a:rPr>
              <a:t>ADA:  </a:t>
            </a:r>
            <a:r>
              <a:rPr lang="en-US" sz="1900" dirty="0">
                <a:solidFill>
                  <a:schemeClr val="bg1">
                    <a:lumMod val="75000"/>
                  </a:schemeClr>
                </a:solidFill>
                <a:cs typeface="Constantia"/>
              </a:rPr>
              <a:t>Any guide dog, signal dog, or other animal individually trained </a:t>
            </a:r>
            <a:r>
              <a:rPr lang="en-US" sz="1900" dirty="0">
                <a:solidFill>
                  <a:srgbClr val="000000"/>
                </a:solidFill>
                <a:cs typeface="Constantia"/>
              </a:rPr>
              <a:t>to work or perform tasks for an individual with a disability, including, but not limited to, </a:t>
            </a:r>
          </a:p>
          <a:p>
            <a:pPr lvl="2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1900" dirty="0">
                <a:solidFill>
                  <a:srgbClr val="000000"/>
                </a:solidFill>
                <a:cs typeface="Constantia"/>
              </a:rPr>
              <a:t>guiding individuals with impaired vision</a:t>
            </a:r>
          </a:p>
          <a:p>
            <a:pPr lvl="2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1900" dirty="0">
                <a:solidFill>
                  <a:srgbClr val="000000"/>
                </a:solidFill>
                <a:cs typeface="Constantia"/>
              </a:rPr>
              <a:t>alerting individuals with impaired hearing to intruders or sounds</a:t>
            </a:r>
          </a:p>
          <a:p>
            <a:pPr lvl="2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1900" dirty="0">
                <a:solidFill>
                  <a:srgbClr val="000000"/>
                </a:solidFill>
                <a:cs typeface="Constantia"/>
              </a:rPr>
              <a:t>providing minimal protection or rescue work</a:t>
            </a:r>
          </a:p>
          <a:p>
            <a:pPr lvl="2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1900" dirty="0">
                <a:solidFill>
                  <a:srgbClr val="000000"/>
                </a:solidFill>
                <a:cs typeface="Constantia"/>
              </a:rPr>
              <a:t>pulling a wheelchair, or fetching dropped items.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17821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Service Animal Definition</a:t>
            </a: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8434030" y="1765785"/>
            <a:ext cx="630599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19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9171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862" y="-332972"/>
            <a:ext cx="8817493" cy="3539159"/>
          </a:xfrm>
        </p:spPr>
        <p:txBody>
          <a:bodyPr/>
          <a:lstStyle/>
          <a:p>
            <a:r>
              <a:rPr lang="en-US" sz="5000" dirty="0"/>
              <a:t>The ADA’s </a:t>
            </a:r>
            <a:br>
              <a:rPr lang="en-US" sz="5000" dirty="0"/>
            </a:br>
            <a:r>
              <a:rPr lang="en-US" sz="5000" dirty="0"/>
              <a:t>Service Animal</a:t>
            </a:r>
            <a:br>
              <a:rPr lang="en-US" sz="5000" dirty="0"/>
            </a:br>
            <a:r>
              <a:rPr lang="en-US" sz="5000" dirty="0"/>
              <a:t>Requirements</a:t>
            </a:r>
            <a:br>
              <a:rPr lang="en-US" sz="5000" dirty="0"/>
            </a:br>
            <a:br>
              <a:rPr lang="en-US" sz="1400" dirty="0"/>
            </a:br>
            <a:r>
              <a:rPr lang="en-US" sz="2800" dirty="0" err="1"/>
              <a:t>CALACT</a:t>
            </a:r>
            <a:r>
              <a:rPr lang="en-US" sz="2800" dirty="0"/>
              <a:t> Conference 2022</a:t>
            </a:r>
            <a:endParaRPr lang="en-US" sz="30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1699339" y="6129826"/>
            <a:ext cx="5712540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www.ADAguru.co</a:t>
            </a:r>
          </a:p>
        </p:txBody>
      </p:sp>
      <p:pic>
        <p:nvPicPr>
          <p:cNvPr id="9" name="Picture 8" descr="downlo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02" y="290908"/>
            <a:ext cx="727066" cy="727066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EF4DB0A-7BC1-AF4E-960C-DFE36A531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7270" y="5023539"/>
            <a:ext cx="5409459" cy="64257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JESS SEGOVIA, Presenter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8C3DC02-4AF8-9B97-9CC0-B4287C90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899" y="3573423"/>
            <a:ext cx="26162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62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777059" y="2523445"/>
            <a:ext cx="7909743" cy="3801157"/>
          </a:xfrm>
        </p:spPr>
        <p:txBody>
          <a:bodyPr rtlCol="0"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QUESTION:</a:t>
            </a:r>
          </a:p>
          <a:p>
            <a:pPr lvl="1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What other tasks can a Service Animal perform for a person with a disability?</a:t>
            </a:r>
          </a:p>
        </p:txBody>
      </p:sp>
      <p:pic>
        <p:nvPicPr>
          <p:cNvPr id="337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83" y="4050196"/>
            <a:ext cx="37973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199" y="45359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Service Animal Definition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449056" y="1765785"/>
            <a:ext cx="615573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20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14054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818838" y="2523445"/>
            <a:ext cx="7867967" cy="3801157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300" dirty="0"/>
              <a:t>ANSWER:  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300" dirty="0"/>
              <a:t>If specifically trained as a psychiatric support animal, it is a service animal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300" dirty="0"/>
              <a:t>Notify owner of oncoming seizure or notify others that a seizure has occurred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300" dirty="0"/>
              <a:t>Remind owner to take medication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300" dirty="0"/>
              <a:t>“Handing” pass to Operator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16207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Service Animal Definition</a:t>
            </a: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8434026" y="1765785"/>
            <a:ext cx="630603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21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82665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57200" y="2673850"/>
            <a:ext cx="8229600" cy="3650753"/>
          </a:xfrm>
        </p:spPr>
        <p:txBody>
          <a:bodyPr rtlCol="0"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2400" dirty="0"/>
              <a:t>QUESTION:</a:t>
            </a:r>
          </a:p>
          <a:p>
            <a:pPr lvl="1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2400" dirty="0"/>
              <a:t>Must assistance provided be related to using public transportation?</a:t>
            </a:r>
          </a:p>
        </p:txBody>
      </p:sp>
      <p:pic>
        <p:nvPicPr>
          <p:cNvPr id="3584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027" y="4258236"/>
            <a:ext cx="2634363" cy="172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534096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Service Animal Definition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434026" y="1765785"/>
            <a:ext cx="630603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22</a:t>
            </a:fld>
            <a:endParaRPr lang="en-US" b="1" dirty="0"/>
          </a:p>
        </p:txBody>
      </p:sp>
      <p:pic>
        <p:nvPicPr>
          <p:cNvPr id="2" name="Picture 1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62" y="4258236"/>
            <a:ext cx="2297337" cy="172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96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ANIMAL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644878"/>
            <a:ext cx="7662864" cy="3267169"/>
          </a:xfrm>
        </p:spPr>
        <p:txBody>
          <a:bodyPr>
            <a:normAutofit/>
          </a:bodyPr>
          <a:lstStyle/>
          <a:p>
            <a:r>
              <a:rPr lang="en-US" sz="2400" dirty="0"/>
              <a:t> ANSWER:  No</a:t>
            </a:r>
          </a:p>
          <a:p>
            <a:pPr lvl="1"/>
            <a:r>
              <a:rPr lang="en-US" sz="2400" dirty="0"/>
              <a:t>Assistance provided may be related to the person’s needs at home, work, shopping, etc.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6" y="4035841"/>
            <a:ext cx="1911767" cy="121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915" y="4035837"/>
            <a:ext cx="1914811" cy="107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389" y="4035840"/>
            <a:ext cx="1814087" cy="148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376" y="4035840"/>
            <a:ext cx="1303941" cy="153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392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685151" y="2607001"/>
            <a:ext cx="7748879" cy="3747924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QUESTION: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Is the presence of a harness, vest, patch, or backpack an indication of a service animal?</a:t>
            </a:r>
          </a:p>
        </p:txBody>
      </p:sp>
      <p:pic>
        <p:nvPicPr>
          <p:cNvPr id="3789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65" y="4154183"/>
            <a:ext cx="1968721" cy="202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90988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RECOGNIZING A Service Animal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434030" y="1765785"/>
            <a:ext cx="630599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24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4990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835547" y="2515091"/>
            <a:ext cx="7511555" cy="3809512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ANSWER:  No.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Service animals do not need to be certified, wear a vest, harness, etc.</a:t>
            </a:r>
          </a:p>
        </p:txBody>
      </p:sp>
      <p:pic>
        <p:nvPicPr>
          <p:cNvPr id="38917" name="Picture 2" descr="service animal v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47" y="4121703"/>
            <a:ext cx="2556160" cy="191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RECOGNIZING A SERVICE ANIMAL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434025" y="1765785"/>
            <a:ext cx="630604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25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7536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785415" y="2523446"/>
            <a:ext cx="7553331" cy="3923395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QUESTION: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How does an Operator determine if an animal is a service animal?</a:t>
            </a:r>
          </a:p>
        </p:txBody>
      </p:sp>
      <p:pic>
        <p:nvPicPr>
          <p:cNvPr id="39941" name="Picture 6" descr="questi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755" y="4368999"/>
            <a:ext cx="1640988" cy="134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7" descr="DOG-POINT-300x250-300x2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73" y="4062616"/>
            <a:ext cx="1986031" cy="165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RECOGNIZING A SERVICE ANIMAL</a:t>
            </a: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8516471" y="1765785"/>
            <a:ext cx="548158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26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68959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793771" y="2464956"/>
            <a:ext cx="7536620" cy="3717599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ANSWER:  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Is your animal a service animal required because of a disability?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What task/s has your animal been trained to perform?</a:t>
            </a:r>
          </a:p>
        </p:txBody>
      </p:sp>
      <p:pic>
        <p:nvPicPr>
          <p:cNvPr id="40965" name="Picture 2" descr="feat-psychiatric-service-do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657" y="4739721"/>
            <a:ext cx="2817567" cy="158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RECOGNIZING A SERVICE ANIMAL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516471" y="1765785"/>
            <a:ext cx="548158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27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29116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860616" y="2423173"/>
            <a:ext cx="7511553" cy="3709964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1900" dirty="0"/>
              <a:t>Are Operators proficient in determining whether responses are acceptable?  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1900" dirty="0"/>
              <a:t>Penalties for improper denial of service include</a:t>
            </a:r>
          </a:p>
          <a:p>
            <a:pPr lvl="2">
              <a:spcBef>
                <a:spcPts val="1000"/>
              </a:spcBef>
              <a:spcAft>
                <a:spcPts val="1000"/>
              </a:spcAft>
            </a:pPr>
            <a:r>
              <a:rPr lang="en-US" sz="1900" dirty="0"/>
              <a:t>Customer Complaints</a:t>
            </a:r>
          </a:p>
          <a:p>
            <a:pPr lvl="2">
              <a:spcBef>
                <a:spcPts val="1000"/>
              </a:spcBef>
              <a:spcAft>
                <a:spcPts val="1000"/>
              </a:spcAft>
            </a:pPr>
            <a:r>
              <a:rPr lang="en-US" sz="1900" dirty="0"/>
              <a:t>Board Meeting Comments</a:t>
            </a:r>
          </a:p>
          <a:p>
            <a:pPr lvl="2">
              <a:spcBef>
                <a:spcPts val="1000"/>
              </a:spcBef>
              <a:spcAft>
                <a:spcPts val="1000"/>
              </a:spcAft>
            </a:pPr>
            <a:r>
              <a:rPr lang="en-US" sz="1900" dirty="0"/>
              <a:t>Lawsuits</a:t>
            </a:r>
          </a:p>
          <a:p>
            <a:pPr lvl="2">
              <a:spcBef>
                <a:spcPts val="1000"/>
              </a:spcBef>
              <a:spcAft>
                <a:spcPts val="1000"/>
              </a:spcAft>
            </a:pPr>
            <a:r>
              <a:rPr lang="en-US" sz="1900" dirty="0"/>
              <a:t>FTA Complaints</a:t>
            </a:r>
          </a:p>
          <a:p>
            <a:pPr lvl="2">
              <a:spcBef>
                <a:spcPts val="1000"/>
              </a:spcBef>
              <a:spcAft>
                <a:spcPts val="1000"/>
              </a:spcAft>
            </a:pPr>
            <a:r>
              <a:rPr lang="en-US" sz="1900" dirty="0"/>
              <a:t>Enhanced Review Module (FTA ERM)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CHALLENGES OF QUESTIONING</a:t>
            </a: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8434025" y="1765785"/>
            <a:ext cx="630604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28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85673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860615" y="2548513"/>
            <a:ext cx="7361156" cy="3776089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ts val="2399"/>
              </a:spcAft>
            </a:pPr>
            <a:r>
              <a:rPr lang="en-US" sz="2400" dirty="0"/>
              <a:t>Customers must have “control” of their service animals at all times</a:t>
            </a:r>
          </a:p>
          <a:p>
            <a:pPr>
              <a:spcBef>
                <a:spcPct val="0"/>
              </a:spcBef>
              <a:spcAft>
                <a:spcPts val="2399"/>
              </a:spcAft>
            </a:pPr>
            <a:r>
              <a:rPr lang="en-US" sz="2400" dirty="0"/>
              <a:t>QUESTION:  </a:t>
            </a:r>
          </a:p>
          <a:p>
            <a:pPr lvl="1">
              <a:spcBef>
                <a:spcPct val="0"/>
              </a:spcBef>
              <a:spcAft>
                <a:spcPts val="2399"/>
              </a:spcAft>
            </a:pPr>
            <a:r>
              <a:rPr lang="en-US" sz="2400" dirty="0"/>
              <a:t>Must a leash be used at all times?  Why or why not?</a:t>
            </a:r>
          </a:p>
        </p:txBody>
      </p:sp>
      <p:pic>
        <p:nvPicPr>
          <p:cNvPr id="43013" name="Picture 2" descr="CGL89_service_dog_vest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849" y="4736727"/>
            <a:ext cx="1587875" cy="158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“CONTROL” OF SERVICE ANIMALS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494059" y="1765785"/>
            <a:ext cx="570570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29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15982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ABOUT THE PRESENTER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dirty="0"/>
              <a:t>Jess Segovia </a:t>
            </a:r>
            <a:r>
              <a:rPr lang="mr-IN" dirty="0"/>
              <a:t>–</a:t>
            </a:r>
            <a:r>
              <a:rPr lang="en-US" dirty="0"/>
              <a:t> Public Transit &amp; Mobility Management Consultant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dirty="0"/>
              <a:t>23 years experience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dirty="0"/>
              <a:t>Access Services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dirty="0"/>
              <a:t>City of Avondale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dirty="0"/>
              <a:t>Parsons Brinckerhoff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dirty="0"/>
              <a:t>Los Angeles Metro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dirty="0"/>
              <a:t>ADA GURU (formerly Navigator Mobility Consulting)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67FE3E-AD56-944E-9D83-99E10C991CD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1815" y="2784475"/>
            <a:ext cx="3533203" cy="32527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97035" y="1724869"/>
            <a:ext cx="533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4C54CA4-CA77-7F40-BEB0-EAC5FB42418E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483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860615" y="2548513"/>
            <a:ext cx="7361156" cy="3776089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ts val="2399"/>
              </a:spcAft>
            </a:pPr>
            <a:r>
              <a:rPr lang="en-US" sz="2400" dirty="0"/>
              <a:t>QUESTION:  </a:t>
            </a:r>
          </a:p>
          <a:p>
            <a:pPr lvl="1">
              <a:spcBef>
                <a:spcPct val="0"/>
              </a:spcBef>
              <a:spcAft>
                <a:spcPts val="2399"/>
              </a:spcAft>
            </a:pPr>
            <a:r>
              <a:rPr lang="en-US" sz="2400" dirty="0"/>
              <a:t>In order to consider an animal in “control”, it must be on a leash</a:t>
            </a:r>
          </a:p>
          <a:p>
            <a:pPr lvl="2">
              <a:spcBef>
                <a:spcPct val="0"/>
              </a:spcBef>
              <a:spcAft>
                <a:spcPts val="2399"/>
              </a:spcAft>
            </a:pPr>
            <a:r>
              <a:rPr lang="en-US" sz="2200" dirty="0"/>
              <a:t>FALSE</a:t>
            </a:r>
          </a:p>
          <a:p>
            <a:pPr lvl="2">
              <a:spcBef>
                <a:spcPct val="0"/>
              </a:spcBef>
              <a:spcAft>
                <a:spcPts val="2399"/>
              </a:spcAft>
            </a:pPr>
            <a:endParaRPr lang="en-US" sz="2200" dirty="0"/>
          </a:p>
        </p:txBody>
      </p:sp>
      <p:pic>
        <p:nvPicPr>
          <p:cNvPr id="43013" name="Picture 2" descr="CGL89_service_dog_vest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849" y="4736727"/>
            <a:ext cx="1587875" cy="158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POLL #1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494059" y="1765785"/>
            <a:ext cx="570570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30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195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852261" y="2598646"/>
            <a:ext cx="7394577" cy="3725955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ts val="2399"/>
              </a:spcAft>
            </a:pPr>
            <a:r>
              <a:rPr lang="en-US" sz="2400" dirty="0"/>
              <a:t>ANSWER:  No</a:t>
            </a:r>
          </a:p>
          <a:p>
            <a:pPr lvl="1">
              <a:spcBef>
                <a:spcPct val="0"/>
              </a:spcBef>
              <a:spcAft>
                <a:spcPts val="2399"/>
              </a:spcAft>
            </a:pPr>
            <a:r>
              <a:rPr lang="en-US" sz="2400" dirty="0"/>
              <a:t>A leash is not required if it prevents the service animal from completing task/s</a:t>
            </a:r>
          </a:p>
        </p:txBody>
      </p:sp>
      <p:pic>
        <p:nvPicPr>
          <p:cNvPr id="44037" name="Picture 3" descr="be74e34912c853a0cc0501c3df22b8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519511"/>
            <a:ext cx="1578920" cy="141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“CONTROL” OF SERVICE ANIMALS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509000" y="1765785"/>
            <a:ext cx="555629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31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93806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827196" y="2632068"/>
            <a:ext cx="7511553" cy="3692532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ts val="2399"/>
              </a:spcAft>
            </a:pPr>
            <a:r>
              <a:rPr lang="en-US" sz="2400" dirty="0"/>
              <a:t>QUESTION:  </a:t>
            </a:r>
          </a:p>
          <a:p>
            <a:pPr lvl="1">
              <a:spcBef>
                <a:spcPct val="0"/>
              </a:spcBef>
              <a:spcAft>
                <a:spcPts val="2399"/>
              </a:spcAft>
            </a:pPr>
            <a:r>
              <a:rPr lang="en-US" sz="2400" dirty="0"/>
              <a:t>How many service animals can a person with a disability have?</a:t>
            </a:r>
          </a:p>
        </p:txBody>
      </p:sp>
      <p:pic>
        <p:nvPicPr>
          <p:cNvPr id="45061" name="Picture 1" descr="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49" y="3986697"/>
            <a:ext cx="2163092" cy="216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# OF SERVICE ANIMALS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486590" y="1765785"/>
            <a:ext cx="578037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32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1420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860615" y="2548513"/>
            <a:ext cx="7361156" cy="3776089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ts val="2399"/>
              </a:spcAft>
            </a:pPr>
            <a:r>
              <a:rPr lang="en-US" sz="2400" dirty="0"/>
              <a:t>QUESTION:  </a:t>
            </a:r>
          </a:p>
          <a:p>
            <a:pPr lvl="1">
              <a:spcBef>
                <a:spcPct val="0"/>
              </a:spcBef>
              <a:spcAft>
                <a:spcPts val="2399"/>
              </a:spcAft>
            </a:pPr>
            <a:r>
              <a:rPr lang="en-US" sz="2400" dirty="0"/>
              <a:t>How many Service Animals can a rider have in transit?</a:t>
            </a:r>
          </a:p>
          <a:p>
            <a:pPr lvl="2">
              <a:spcBef>
                <a:spcPct val="0"/>
              </a:spcBef>
              <a:spcAft>
                <a:spcPts val="2399"/>
              </a:spcAft>
            </a:pPr>
            <a:r>
              <a:rPr lang="en-US" sz="2200" dirty="0"/>
              <a:t>As many as is needed due to their disabilities</a:t>
            </a:r>
          </a:p>
          <a:p>
            <a:pPr lvl="2">
              <a:spcBef>
                <a:spcPct val="0"/>
              </a:spcBef>
              <a:spcAft>
                <a:spcPts val="2399"/>
              </a:spcAft>
            </a:pPr>
            <a:endParaRPr lang="en-US" sz="22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POLL #2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494059" y="1765785"/>
            <a:ext cx="570570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33</a:t>
            </a:fld>
            <a:endParaRPr lang="en-US" b="1" dirty="0"/>
          </a:p>
        </p:txBody>
      </p:sp>
      <p:pic>
        <p:nvPicPr>
          <p:cNvPr id="6" name="Picture 1" descr="post-3571063755508599588-dogsandcats_6.png">
            <a:extLst>
              <a:ext uri="{FF2B5EF4-FFF2-40B4-BE49-F238E27FC236}">
                <a16:creationId xmlns:a16="http://schemas.microsoft.com/office/drawing/2014/main" id="{0B197012-2EB6-08BC-037F-5C3A42316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536" y="5095635"/>
            <a:ext cx="3236955" cy="150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078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835550" y="2690560"/>
            <a:ext cx="7402935" cy="3634041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ts val="2399"/>
              </a:spcAft>
            </a:pPr>
            <a:r>
              <a:rPr lang="en-US" sz="2400" dirty="0"/>
              <a:t>ANSWER:  No limit; may have more than 1 service animal</a:t>
            </a:r>
          </a:p>
          <a:p>
            <a:pPr lvl="1">
              <a:spcBef>
                <a:spcPct val="0"/>
              </a:spcBef>
              <a:spcAft>
                <a:spcPts val="2399"/>
              </a:spcAft>
            </a:pPr>
            <a:r>
              <a:rPr lang="en-US" sz="2400" dirty="0"/>
              <a:t>It is possible that different animals provide different types of support</a:t>
            </a:r>
          </a:p>
        </p:txBody>
      </p:sp>
      <p:pic>
        <p:nvPicPr>
          <p:cNvPr id="46085" name="Picture 1" descr="post-3571063755508599588-dogsandcats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536" y="4597924"/>
            <a:ext cx="3236955" cy="150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# OF SERVICE ANIMALS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434025" y="1765785"/>
            <a:ext cx="630600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34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6883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852262" y="2598644"/>
            <a:ext cx="7427999" cy="3364067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Who is responsible for the care and supervision of a service animal?  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The Service Animal owner is responsible for care.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Can an Operator take possession of a service animal?</a:t>
            </a:r>
          </a:p>
          <a:p>
            <a:pPr lvl="2"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Yes, but</a:t>
            </a:r>
            <a:r>
              <a:rPr lang="mr-IN" sz="2400" dirty="0"/>
              <a:t>…</a:t>
            </a:r>
            <a:endParaRPr lang="en-US" sz="2400" dirty="0"/>
          </a:p>
        </p:txBody>
      </p:sp>
      <p:pic>
        <p:nvPicPr>
          <p:cNvPr id="47109" name="Picture 1" descr="There-was-a-Gorgeous-Fluffy-Dog-on-my-Bus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647" y="4808724"/>
            <a:ext cx="1617391" cy="161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CARE OF A SERVICE ANIMAL</a:t>
            </a: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8531414" y="1765785"/>
            <a:ext cx="533213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35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05192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785413" y="2582122"/>
            <a:ext cx="7544976" cy="3356861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dirty="0"/>
              <a:t>QUESTION:  What can be done if a service animal is being disruptive?</a:t>
            </a:r>
          </a:p>
          <a:p>
            <a:pPr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Considerations</a:t>
            </a:r>
            <a:r>
              <a:rPr lang="en-US" b="1" dirty="0">
                <a:solidFill>
                  <a:srgbClr val="000000"/>
                </a:solidFill>
              </a:rPr>
              <a:t>:</a:t>
            </a:r>
          </a:p>
          <a:p>
            <a:pPr lvl="1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2200" dirty="0">
                <a:solidFill>
                  <a:srgbClr val="000000"/>
                </a:solidFill>
              </a:rPr>
              <a:t>Is the dog barking?</a:t>
            </a:r>
          </a:p>
          <a:p>
            <a:pPr lvl="1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2200" dirty="0">
                <a:solidFill>
                  <a:srgbClr val="000000"/>
                </a:solidFill>
              </a:rPr>
              <a:t>Is the animal off it’s leash?</a:t>
            </a:r>
          </a:p>
          <a:p>
            <a:pPr lvl="1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2200" dirty="0">
                <a:solidFill>
                  <a:srgbClr val="000000"/>
                </a:solidFill>
              </a:rPr>
              <a:t>Has the dog bitten someone?</a:t>
            </a:r>
          </a:p>
          <a:p>
            <a:pPr lvl="1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2200" dirty="0">
                <a:solidFill>
                  <a:srgbClr val="000000"/>
                </a:solidFill>
              </a:rPr>
              <a:t>Operator fear from past conduct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DISRUPTIVE SERVICE ANIMALS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509005" y="1765785"/>
            <a:ext cx="555625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36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62906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985947" y="2640424"/>
            <a:ext cx="7010227" cy="2769776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ANSWER:  Yes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Direct Threat to the health and safety of the Operator or customers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Create seriously disruptive atmosphere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Not under control of their owner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DIRECT THREAT</a:t>
            </a: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8523943" y="1765785"/>
            <a:ext cx="540684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37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08224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985947" y="2640424"/>
            <a:ext cx="7010227" cy="2769776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“Concerns” that animals spread COVID-19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200" dirty="0"/>
              <a:t>Even if true, objective evidence is needed proving that the animal has COVID-19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200" dirty="0"/>
              <a:t>Rider statement may be sufficient if it can be substantiated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200" dirty="0"/>
              <a:t>Negative test result may be required before using service</a:t>
            </a:r>
            <a:endParaRPr lang="en-US" sz="2400" dirty="0"/>
          </a:p>
          <a:p>
            <a:pPr>
              <a:spcBef>
                <a:spcPts val="1000"/>
              </a:spcBef>
              <a:spcAft>
                <a:spcPts val="1000"/>
              </a:spcAft>
            </a:pPr>
            <a:endParaRPr lang="en-US" sz="24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DENYING SERVICE</a:t>
            </a: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8523943" y="1765785"/>
            <a:ext cx="540684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38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19172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ALLERGIES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600" dirty="0"/>
              <a:t>QUESTION:</a:t>
            </a:r>
          </a:p>
          <a:p>
            <a:pPr lvl="1"/>
            <a:r>
              <a:rPr lang="en-US" sz="2600" dirty="0"/>
              <a:t>Are animal allergies by the Operator or customers grounds for denying service to a customer with a Service Animal?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652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ABOUT THE PRESENTER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10" name="Picture 9" descr="A person taking a selfie&#10;&#10;Description automatically generated">
            <a:extLst>
              <a:ext uri="{FF2B5EF4-FFF2-40B4-BE49-F238E27FC236}">
                <a16:creationId xmlns:a16="http://schemas.microsoft.com/office/drawing/2014/main" id="{938225FE-6CCA-944F-AB5F-96F419562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04672" y="2876201"/>
            <a:ext cx="3767328" cy="2825496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2521" y="2784474"/>
            <a:ext cx="3767328" cy="364070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ADA GURU’s SERVICES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Driver Training Programs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Wheelchair Securement Training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Operating Policies &amp; Procedures; Manuals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Compliance Assessments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Mobility Management, Coordination Plans, Grants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97035" y="1724869"/>
            <a:ext cx="533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4C54CA4-CA77-7F40-BEB0-EAC5FB42418E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356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ALLERGIES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/>
              <a:t>ANSWER:  No</a:t>
            </a:r>
          </a:p>
          <a:p>
            <a:pPr lvl="1"/>
            <a:r>
              <a:rPr lang="en-US" sz="2400" dirty="0"/>
              <a:t>Per the ADA, allergies to animals are not grounds for denying service to a customer using a service animal</a:t>
            </a:r>
          </a:p>
          <a:p>
            <a:pPr lvl="1"/>
            <a:r>
              <a:rPr lang="en-US" sz="2400" dirty="0"/>
              <a:t>Encountering a service animal in transit or other environment is an expected part of being in public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1793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2"/>
          <p:cNvSpPr>
            <a:spLocks noGrp="1"/>
          </p:cNvSpPr>
          <p:nvPr>
            <p:ph idx="1"/>
          </p:nvPr>
        </p:nvSpPr>
        <p:spPr>
          <a:xfrm>
            <a:off x="885679" y="2556867"/>
            <a:ext cx="7801123" cy="643534"/>
          </a:xfrm>
        </p:spPr>
        <p:txBody>
          <a:bodyPr>
            <a:noAutofit/>
          </a:bodyPr>
          <a:lstStyle/>
          <a:p>
            <a:pPr>
              <a:spcBef>
                <a:spcPts val="1799"/>
              </a:spcBef>
              <a:spcAft>
                <a:spcPts val="1799"/>
              </a:spcAft>
            </a:pPr>
            <a:r>
              <a:rPr lang="en-US" sz="2400" dirty="0"/>
              <a:t>QUESTION:  If a service animal is on your vehicle and it needs “toileting”, what should the Operator do?</a:t>
            </a:r>
          </a:p>
        </p:txBody>
      </p:sp>
      <p:pic>
        <p:nvPicPr>
          <p:cNvPr id="64517" name="Picture 6" descr="dog toil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571" y="4236379"/>
            <a:ext cx="2956764" cy="181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SERVICE ANIMALS and toileting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434025" y="1765785"/>
            <a:ext cx="630603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41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32774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860615" y="2598646"/>
            <a:ext cx="7185691" cy="3725955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ANSWER:  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Per the ADA, Bus Operators are not required to hold the vehicle while a service animal is “toileting”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altLang="ja-JP" sz="2400" dirty="0">
                <a:ea typeface="ＭＳ 明朝" charset="0"/>
                <a:cs typeface="ＭＳ 明朝" charset="0"/>
              </a:rPr>
              <a:t>Paratransit Operators should check with dispatch</a:t>
            </a:r>
          </a:p>
          <a:p>
            <a:pPr lvl="2">
              <a:spcBef>
                <a:spcPts val="1000"/>
              </a:spcBef>
              <a:spcAft>
                <a:spcPts val="1000"/>
              </a:spcAft>
            </a:pPr>
            <a:r>
              <a:rPr lang="en-US" altLang="ja-JP" sz="2400" dirty="0">
                <a:ea typeface="ＭＳ 明朝" charset="0"/>
                <a:cs typeface="ＭＳ 明朝" charset="0"/>
              </a:rPr>
              <a:t>No-Stranding Policy</a:t>
            </a:r>
          </a:p>
        </p:txBody>
      </p:sp>
      <p:pic>
        <p:nvPicPr>
          <p:cNvPr id="6554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21" y="5121398"/>
            <a:ext cx="2363042" cy="106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SERVICE ANIMALS and toileting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434025" y="1765785"/>
            <a:ext cx="630603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42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15326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ontent Placeholder 2"/>
          <p:cNvSpPr>
            <a:spLocks noGrp="1"/>
          </p:cNvSpPr>
          <p:nvPr>
            <p:ph idx="1"/>
          </p:nvPr>
        </p:nvSpPr>
        <p:spPr>
          <a:xfrm>
            <a:off x="743638" y="2339619"/>
            <a:ext cx="7943165" cy="3868003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Pets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Emotional Support animals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Therapy animals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Comfort animals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Companion animals</a:t>
            </a:r>
          </a:p>
        </p:txBody>
      </p:sp>
      <p:pic>
        <p:nvPicPr>
          <p:cNvPr id="53253" name="Picture 1" descr="darla-m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58" y="2820420"/>
            <a:ext cx="2161191" cy="152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3" descr="gopher_snake_juv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58" y="4703709"/>
            <a:ext cx="2161191" cy="162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5" descr="therapy-cat-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183" y="5305423"/>
            <a:ext cx="2164324" cy="101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NOT A SERVICE ANIMAL</a:t>
            </a:r>
          </a:p>
        </p:txBody>
      </p:sp>
      <p:sp>
        <p:nvSpPr>
          <p:cNvPr id="13" name="Slide Number Placeholder 1"/>
          <p:cNvSpPr txBox="1">
            <a:spLocks/>
          </p:cNvSpPr>
          <p:nvPr/>
        </p:nvSpPr>
        <p:spPr>
          <a:xfrm>
            <a:off x="8434025" y="1765785"/>
            <a:ext cx="630600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43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59281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735283" y="2723983"/>
            <a:ext cx="7595108" cy="3600618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dirty="0"/>
              <a:t>Emotional support provided by an animal is done so passively, by nature, or through the perception of the owner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dirty="0"/>
              <a:t>Animals are not trained to provide comfort and support.  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200" dirty="0"/>
              <a:t>An agency can have policies to allow comfort animals to use public transit, however</a:t>
            </a:r>
          </a:p>
        </p:txBody>
      </p:sp>
      <p:pic>
        <p:nvPicPr>
          <p:cNvPr id="5427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231" y="4924882"/>
            <a:ext cx="2111699" cy="16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EMOTIONAL SUPPORT ANIMAL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434025" y="1765785"/>
            <a:ext cx="630603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44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028373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785415" y="2573580"/>
            <a:ext cx="7901387" cy="3873260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600" dirty="0"/>
              <a:t>Are these carriers acceptable for transporting a pet?</a:t>
            </a:r>
          </a:p>
        </p:txBody>
      </p:sp>
      <p:pic>
        <p:nvPicPr>
          <p:cNvPr id="55301" name="Picture 1" descr="pet-carrier-purse-small-do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979" y="4472093"/>
            <a:ext cx="1336204" cy="133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2" descr="404-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497" y="3467646"/>
            <a:ext cx="1741280" cy="144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3" descr="Dog-Pur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798" y="3645143"/>
            <a:ext cx="1530527" cy="127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5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18" y="4272331"/>
            <a:ext cx="1361823" cy="153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PET CARRIERS</a:t>
            </a:r>
          </a:p>
        </p:txBody>
      </p:sp>
      <p:sp>
        <p:nvSpPr>
          <p:cNvPr id="15" name="Slide Number Placeholder 1"/>
          <p:cNvSpPr txBox="1">
            <a:spLocks/>
          </p:cNvSpPr>
          <p:nvPr/>
        </p:nvSpPr>
        <p:spPr>
          <a:xfrm>
            <a:off x="8523521" y="1765785"/>
            <a:ext cx="541107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45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73539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2"/>
          <p:cNvSpPr>
            <a:spLocks noGrp="1"/>
          </p:cNvSpPr>
          <p:nvPr>
            <p:ph idx="1"/>
          </p:nvPr>
        </p:nvSpPr>
        <p:spPr>
          <a:xfrm>
            <a:off x="902391" y="2598644"/>
            <a:ext cx="7784411" cy="3848193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600" dirty="0"/>
              <a:t>Are these carriers acceptable for transporting a pet?</a:t>
            </a:r>
          </a:p>
        </p:txBody>
      </p:sp>
      <p:pic>
        <p:nvPicPr>
          <p:cNvPr id="56325" name="Picture 6" descr="120134_MAIN._AC_SS190_V1498771681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15" y="3528616"/>
            <a:ext cx="1932387" cy="19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7" descr="52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267" y="3321467"/>
            <a:ext cx="2245896" cy="224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8" descr="Best-Cat-Carrier-for-Car-Trav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997" y="3693254"/>
            <a:ext cx="1876471" cy="141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PET CARRIERS</a:t>
            </a:r>
          </a:p>
        </p:txBody>
      </p:sp>
      <p:sp>
        <p:nvSpPr>
          <p:cNvPr id="14" name="Slide Number Placeholder 1"/>
          <p:cNvSpPr txBox="1">
            <a:spLocks/>
          </p:cNvSpPr>
          <p:nvPr/>
        </p:nvSpPr>
        <p:spPr>
          <a:xfrm>
            <a:off x="8532465" y="1765785"/>
            <a:ext cx="532163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46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9517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868970" y="2615358"/>
            <a:ext cx="7411289" cy="3831480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</a:rPr>
              <a:t>Carriers should be closed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</a:rPr>
              <a:t>Must not block the doorways or aisles if placed on the floor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</a:rPr>
              <a:t>Should not be placed on seats; this reduces the available seating on a vehicle</a:t>
            </a:r>
          </a:p>
        </p:txBody>
      </p:sp>
      <p:pic>
        <p:nvPicPr>
          <p:cNvPr id="57349" name="Picture 1" descr="Fashion-Outdoor-Travel-Handbag-Bus-Design-Puppy-Dog-Pet-Carrier-B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066" y="4816360"/>
            <a:ext cx="1465532" cy="146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11787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PET CARRIERS POLICY CONSIDERATIONS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527175" y="1765785"/>
            <a:ext cx="532979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47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00910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902390" y="2515090"/>
            <a:ext cx="7531637" cy="3276113"/>
          </a:xfrm>
        </p:spPr>
        <p:txBody>
          <a:bodyPr rtlCol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BEST PRACTICES</a:t>
            </a:r>
          </a:p>
          <a:p>
            <a:pPr lvl="1">
              <a:spcAft>
                <a:spcPts val="60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Strictly following the regulations or customizing to your “culture of accessibility)</a:t>
            </a:r>
          </a:p>
          <a:p>
            <a:pPr lvl="1">
              <a:spcAft>
                <a:spcPts val="60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Consider the “worst case scenarios” and how your agency will handle them; (i.e. emotional support animals)</a:t>
            </a:r>
          </a:p>
          <a:p>
            <a:pPr lvl="1">
              <a:spcAft>
                <a:spcPts val="60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Do your Operators get in arguments when asking riders about their animals?</a:t>
            </a:r>
          </a:p>
          <a:p>
            <a:pPr lvl="1">
              <a:spcAft>
                <a:spcPts val="60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Make sure your policy is very specific regarding what an out of control Service Animal is (barking incessantly, lunging at riders, roaming the vehicle uncontrolled, has bitten a rider, is stronger than their handler, etc.”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SERVICE ANIMAL POLICIES</a:t>
            </a: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97035" y="1792571"/>
            <a:ext cx="533400" cy="365125"/>
          </a:xfrm>
        </p:spPr>
        <p:txBody>
          <a:bodyPr/>
          <a:lstStyle/>
          <a:p>
            <a:fld id="{54C54CA4-CA77-7F40-BEB0-EAC5FB42418E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342320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Content Placeholder 1"/>
          <p:cNvSpPr>
            <a:spLocks noGrp="1"/>
          </p:cNvSpPr>
          <p:nvPr>
            <p:ph idx="1"/>
          </p:nvPr>
        </p:nvSpPr>
        <p:spPr>
          <a:xfrm>
            <a:off x="935817" y="2464958"/>
            <a:ext cx="7260889" cy="351382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ea typeface="+mn-ea"/>
                <a:cs typeface="Constantia" charset="0"/>
              </a:rPr>
              <a:t>Customer boarded vehicle with a snake</a:t>
            </a:r>
          </a:p>
          <a:p>
            <a:pPr>
              <a:defRPr/>
            </a:pPr>
            <a:r>
              <a:rPr lang="en-US" dirty="0">
                <a:ea typeface="+mn-ea"/>
                <a:cs typeface="Constantia" charset="0"/>
              </a:rPr>
              <a:t>Another customer filed a complaint regarding a snake being onboard</a:t>
            </a:r>
          </a:p>
          <a:p>
            <a:pPr>
              <a:defRPr/>
            </a:pPr>
            <a:r>
              <a:rPr lang="en-US" dirty="0">
                <a:ea typeface="+mn-ea"/>
                <a:cs typeface="Constantia" charset="0"/>
              </a:rPr>
              <a:t>Customer with snake stated that he trained the snake to notify him of oncoming seizures</a:t>
            </a:r>
          </a:p>
          <a:p>
            <a:pPr>
              <a:defRPr/>
            </a:pPr>
            <a:r>
              <a:rPr lang="en-US" dirty="0">
                <a:ea typeface="+mn-ea"/>
                <a:cs typeface="Constantia" charset="0"/>
              </a:rPr>
              <a:t>Customer was allowed to ride; compliant with the ADA</a:t>
            </a:r>
          </a:p>
          <a:p>
            <a:pPr>
              <a:defRPr/>
            </a:pPr>
            <a:r>
              <a:rPr lang="en-US" dirty="0">
                <a:ea typeface="+mn-ea"/>
                <a:cs typeface="Constantia" charset="0"/>
              </a:rPr>
              <a:t>Complaining customer was not happy with decision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Boulder, co complaint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97035" y="1792571"/>
            <a:ext cx="533400" cy="365125"/>
          </a:xfrm>
        </p:spPr>
        <p:txBody>
          <a:bodyPr/>
          <a:lstStyle/>
          <a:p>
            <a:fld id="{54C54CA4-CA77-7F40-BEB0-EAC5FB42418E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304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UPCOMING WEBINARS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5633" y="2656458"/>
            <a:ext cx="3706367" cy="3329813"/>
          </a:xfrm>
        </p:spPr>
        <p:txBody>
          <a:bodyPr>
            <a:normAutofit/>
          </a:bodyPr>
          <a:lstStyle/>
          <a:p>
            <a:pPr fontAlgn="base"/>
            <a:r>
              <a:rPr lang="en-US" sz="2000" b="1" dirty="0"/>
              <a:t>ADA Requirements for Bus &amp; Demand Responsive Services</a:t>
            </a:r>
            <a:r>
              <a:rPr lang="en-US" sz="1200" b="1" dirty="0"/>
              <a:t>​</a:t>
            </a:r>
            <a:endParaRPr lang="en-US" sz="2000" b="1" dirty="0"/>
          </a:p>
          <a:p>
            <a:pPr fontAlgn="base"/>
            <a:r>
              <a:rPr lang="en-US" sz="2000" b="1" dirty="0"/>
              <a:t>ADA Paratransit Eligibility Determination</a:t>
            </a:r>
          </a:p>
          <a:p>
            <a:pPr fontAlgn="base"/>
            <a:r>
              <a:rPr lang="en-US" sz="2000" b="1" dirty="0"/>
              <a:t>​Bus Stop Accessibility Requirements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97035" y="1724869"/>
            <a:ext cx="533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4C54CA4-CA77-7F40-BEB0-EAC5FB42418E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A5D9B49-348B-7045-84D7-02E1D57DC270}"/>
              </a:ext>
            </a:extLst>
          </p:cNvPr>
          <p:cNvSpPr txBox="1">
            <a:spLocks/>
          </p:cNvSpPr>
          <p:nvPr/>
        </p:nvSpPr>
        <p:spPr>
          <a:xfrm>
            <a:off x="4962144" y="2656458"/>
            <a:ext cx="3534891" cy="3640709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342855" indent="-342855" algn="l" defTabSz="914278" rtl="0" eaLnBrk="1" latinLnBrk="0" hangingPunct="1">
              <a:spcBef>
                <a:spcPts val="2000"/>
              </a:spcBef>
              <a:buClr>
                <a:schemeClr val="bg2">
                  <a:lumMod val="50000"/>
                </a:schemeClr>
              </a:buClr>
              <a:buSzPct val="90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09" indent="-336506" algn="l" defTabSz="914278" rtl="0" eaLnBrk="1" latinLnBrk="0" hangingPunct="1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90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4912" indent="-349204" algn="l" defTabSz="914278" rtl="0" eaLnBrk="1" latinLnBrk="0" hangingPunct="1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90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8" indent="-336506" algn="l" defTabSz="914278" rtl="0" eaLnBrk="1" latinLnBrk="0" hangingPunct="1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90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0621" indent="-349204" algn="l" defTabSz="914278" rtl="0" eaLnBrk="1" latinLnBrk="0" hangingPunct="1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90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6016" indent="-226983" algn="l" defTabSz="914278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tabLst/>
              <a:defRPr lang="en-US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2999" indent="-226983" algn="l" defTabSz="914278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tabLst/>
              <a:defRPr lang="en-US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394" indent="-226983" algn="l" defTabSz="914278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tabLst/>
              <a:defRPr lang="en-US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376" indent="-226983" algn="l" defTabSz="914278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tabLst/>
              <a:defRPr lang="en-US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b="1" dirty="0"/>
              <a:t>Advanced Wheelchair Securement Strategies</a:t>
            </a:r>
          </a:p>
          <a:p>
            <a:pPr fontAlgn="base"/>
            <a:r>
              <a:rPr lang="en-US" sz="2000" b="1" dirty="0"/>
              <a:t>​ Creating Effective Policies, Procedures &amp; Documentation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8871905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Content Placeholder 2"/>
          <p:cNvSpPr>
            <a:spLocks noGrp="1"/>
          </p:cNvSpPr>
          <p:nvPr>
            <p:ph idx="1"/>
          </p:nvPr>
        </p:nvSpPr>
        <p:spPr>
          <a:xfrm>
            <a:off x="994299" y="2598644"/>
            <a:ext cx="7026938" cy="3725955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600" dirty="0"/>
              <a:t>Policy Clarification?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600" dirty="0"/>
              <a:t>Additional Best Practices?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600" dirty="0"/>
              <a:t>Comments on Service Animal issue?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4547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Questions?</a:t>
            </a:r>
          </a:p>
        </p:txBody>
      </p:sp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86" y="4668896"/>
            <a:ext cx="2361280" cy="1180640"/>
          </a:xfrm>
          <a:prstGeom prst="rect">
            <a:avLst/>
          </a:prstGeom>
        </p:spPr>
      </p:pic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97035" y="1783625"/>
            <a:ext cx="533400" cy="365125"/>
          </a:xfrm>
        </p:spPr>
        <p:txBody>
          <a:bodyPr/>
          <a:lstStyle/>
          <a:p>
            <a:fld id="{54C54CA4-CA77-7F40-BEB0-EAC5FB42418E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2315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5320"/>
            <a:ext cx="6400800" cy="1362075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3287" y="188613"/>
            <a:ext cx="533400" cy="365125"/>
          </a:xfrm>
        </p:spPr>
        <p:txBody>
          <a:bodyPr/>
          <a:lstStyle/>
          <a:p>
            <a:fld id="{54C54CA4-CA77-7F40-BEB0-EAC5FB42418E}" type="slidenum">
              <a:rPr lang="en-US" smtClean="0"/>
              <a:t>51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845" y="546166"/>
            <a:ext cx="6400800" cy="1620091"/>
          </a:xfrm>
          <a:prstGeom prst="rect">
            <a:avLst/>
          </a:prstGeom>
        </p:spPr>
        <p:txBody>
          <a:bodyPr vert="horz" lIns="91428" tIns="45714" rIns="91428" bIns="45714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600" b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FFFF00"/>
                </a:solidFill>
              </a:rPr>
              <a:t>Jess Segovia, ADA Guru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Your ADA Compliance Expert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www.ADAguru.co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info@ADAguru.co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Direct 626.379.8400</a:t>
            </a:r>
          </a:p>
        </p:txBody>
      </p:sp>
      <p:pic>
        <p:nvPicPr>
          <p:cNvPr id="3" name="Picture 2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3755523"/>
            <a:ext cx="2070423" cy="1377772"/>
          </a:xfrm>
          <a:prstGeom prst="rect">
            <a:avLst/>
          </a:prstGeom>
        </p:spPr>
      </p:pic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579" y="3755524"/>
            <a:ext cx="2205875" cy="1374788"/>
          </a:xfrm>
          <a:prstGeom prst="rect">
            <a:avLst/>
          </a:prstGeom>
        </p:spPr>
      </p:pic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75" y="3753368"/>
            <a:ext cx="1287920" cy="137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905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718D57-7DC3-4F39-85BC-9992583C46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 Reasonable Modifications Made Simple</a:t>
            </a:r>
          </a:p>
        </p:txBody>
      </p:sp>
    </p:spTree>
    <p:extLst>
      <p:ext uri="{BB962C8B-B14F-4D97-AF65-F5344CB8AC3E}">
        <p14:creationId xmlns:p14="http://schemas.microsoft.com/office/powerpoint/2010/main" val="29701681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BB5EAF-C2E3-4B68-9E59-7BCE7945BAD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can’t legislate common sense. Or can you?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44B058-B31F-40C9-8441-01F87F5425E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318261" y="1878331"/>
            <a:ext cx="3253740" cy="3474482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 Reasonable Modifications are intended to be simple actions that transit, or paratransit providers can take that enable people with disabilities to more easily use public transportation.</a:t>
            </a:r>
          </a:p>
          <a:p>
            <a:endParaRPr lang="en-US" dirty="0"/>
          </a:p>
        </p:txBody>
      </p:sp>
      <p:pic>
        <p:nvPicPr>
          <p:cNvPr id="2" name="Picture 1" descr="A before and after picture of the inside of a city bus showing how seats were moved to make space for wheel chairs.  There are wheel chair symbols on the floor of the modified bus. ">
            <a:extLst>
              <a:ext uri="{FF2B5EF4-FFF2-40B4-BE49-F238E27FC236}">
                <a16:creationId xmlns:a16="http://schemas.microsoft.com/office/drawing/2014/main" id="{B2B3A5A2-1AF6-4693-9A2D-307B7117A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2060040"/>
            <a:ext cx="4372411" cy="245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110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DF6796-3036-4C53-8A44-F52E1D57824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260" y="1434612"/>
            <a:ext cx="7452360" cy="44958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Presentation Overview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F063B-5498-4CF8-A88E-6E764CC280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318260" y="1878331"/>
            <a:ext cx="5724379" cy="3474482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Requirement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Exceptions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Examples – What is and what is not a Reasonable Modification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Procedural Requirements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Tips and Tricks from Real-Life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Questions, Comments and Discussion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1611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3C58A1-F07B-4369-BA81-61D2CFC4F38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Definition of an ADA Reasonable Modification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D5ECB5-630D-4F81-AA1F-94681A5D748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169173" y="2086900"/>
            <a:ext cx="4445378" cy="3109371"/>
          </a:xfrm>
        </p:spPr>
        <p:txBody>
          <a:bodyPr>
            <a:normAutofit fontScale="925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transportation entities providing fixed-route transit, demand-response and ADA paratransit services are required to make reasonable modifications/accommodations to their policies, practices, and procedures to ensure program accessibility for people with disabilities.</a:t>
            </a:r>
          </a:p>
          <a:p>
            <a:pPr marL="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pic>
        <p:nvPicPr>
          <p:cNvPr id="2" name="Picture 1" descr="Reasonable Accommodations program image.  A picture of 4 symbols depicting reasonable accommodations including a wheel chair, sign language, a person with a cane, and the outline of a persons head. ">
            <a:extLst>
              <a:ext uri="{FF2B5EF4-FFF2-40B4-BE49-F238E27FC236}">
                <a16:creationId xmlns:a16="http://schemas.microsoft.com/office/drawing/2014/main" id="{A0BFB50A-DAB9-4D2B-B2B3-FE4A4440B8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488" y="2374765"/>
            <a:ext cx="2620996" cy="174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360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D0F387-24E9-460F-BCCC-BE553F883AB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Exceptions: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0AD593-CB91-4DDA-BBF6-AF8FDC0B386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318260" y="1878331"/>
            <a:ext cx="4408616" cy="347448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95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95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the requested modification is not necessary for the individual to utilize service.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95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the modification would fundamentally alter the nature of the service being provided.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5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the modification would pose a “direct threat” to the health or safety of others.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5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the modification would pose an undue administrative or financial burden on the agency.</a:t>
            </a:r>
            <a:endParaRPr lang="en-US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3623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78581F-4DB5-4B6C-92D4-C157C6EAE55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 #1 – What are and what are not Reasonable Modifications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8786E3-EEE3-496E-BF38-4E00C07AAC2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318261" y="1878331"/>
            <a:ext cx="3564338" cy="2479172"/>
          </a:xfrm>
        </p:spPr>
        <p:txBody>
          <a:bodyPr>
            <a:normAutofit fontScale="92500"/>
          </a:bodyPr>
          <a:lstStyle/>
          <a:p>
            <a:pPr marL="214313" indent="-214313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bus stop is not accessible for my wheelchair, but there’s a driveway right next to the stop. I need the driver to stop there.</a:t>
            </a:r>
          </a:p>
          <a:p>
            <a:pPr marL="214313" indent="-214313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this a Reasonable Modification?</a:t>
            </a:r>
          </a:p>
          <a:p>
            <a:pPr marL="214313" indent="-214313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or why not?</a:t>
            </a:r>
          </a:p>
          <a:p>
            <a:endParaRPr lang="en-US" dirty="0"/>
          </a:p>
        </p:txBody>
      </p:sp>
      <p:pic>
        <p:nvPicPr>
          <p:cNvPr id="2" name="Picture 1" descr="A picture of a bus stop on a narrow, raised sidewalk. ">
            <a:extLst>
              <a:ext uri="{FF2B5EF4-FFF2-40B4-BE49-F238E27FC236}">
                <a16:creationId xmlns:a16="http://schemas.microsoft.com/office/drawing/2014/main" id="{E5509357-BD91-4635-B46F-EC8C477E41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186" y="2188451"/>
            <a:ext cx="3272456" cy="211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378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78581F-4DB5-4B6C-92D4-C157C6EAE55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46810" y="1115371"/>
            <a:ext cx="7522597" cy="6102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2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 #2 – What are and what are not Reasonable Modifications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8786E3-EEE3-496E-BF38-4E00C07AAC2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318261" y="1878331"/>
            <a:ext cx="4205412" cy="3254036"/>
          </a:xfrm>
        </p:spPr>
        <p:txBody>
          <a:bodyPr/>
          <a:lstStyle/>
          <a:p>
            <a:pPr marL="257175" indent="-257175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trip to work is over 90 minutes long, and I need to eat a snack on the way, or I risk a diabetic reaction. The drivers keep telling me that there’s no eating on the bus. Can you make an exception?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this a Reasonable Modification?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or why not?</a:t>
            </a:r>
          </a:p>
        </p:txBody>
      </p:sp>
      <p:pic>
        <p:nvPicPr>
          <p:cNvPr id="2" name="Picture 1" descr="A picture of a red apple with a bite taken out of it. ">
            <a:extLst>
              <a:ext uri="{FF2B5EF4-FFF2-40B4-BE49-F238E27FC236}">
                <a16:creationId xmlns:a16="http://schemas.microsoft.com/office/drawing/2014/main" id="{2015C617-2F7C-4381-9E73-AE41314FBE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4136" y="1854974"/>
            <a:ext cx="2599825" cy="2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541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78581F-4DB5-4B6C-92D4-C157C6EAE55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49904" y="1085023"/>
            <a:ext cx="7738772" cy="44958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 #3 – What are and what are not Reasonable Modifications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8786E3-EEE3-496E-BF38-4E00C07AAC2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169173" y="1972452"/>
            <a:ext cx="4421588" cy="3254036"/>
          </a:xfrm>
        </p:spPr>
        <p:txBody>
          <a:bodyPr>
            <a:noAutofit/>
          </a:bodyPr>
          <a:lstStyle/>
          <a:p>
            <a:pPr marL="257175" indent="-257175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Department of Rehabilitation reimburses me for my use of paratransit, but they need receipts. I need the driver for each trip to write me a receipt with the date, time, pick-up and drop-off addresses and the amount I paid so I can document my use of paratransit and get reimbursed for my out-of-pocket expenses.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this a reasonable modification?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or why not?</a:t>
            </a:r>
          </a:p>
        </p:txBody>
      </p:sp>
      <p:pic>
        <p:nvPicPr>
          <p:cNvPr id="2" name="Picture 1" descr="a picture of a transit receipt. ">
            <a:extLst>
              <a:ext uri="{FF2B5EF4-FFF2-40B4-BE49-F238E27FC236}">
                <a16:creationId xmlns:a16="http://schemas.microsoft.com/office/drawing/2014/main" id="{177307B8-B3D2-48C6-85F4-607329FD1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477" y="1972451"/>
            <a:ext cx="2292677" cy="274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9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547" y="1555658"/>
            <a:ext cx="6400800" cy="1362075"/>
          </a:xfrm>
        </p:spPr>
        <p:txBody>
          <a:bodyPr/>
          <a:lstStyle/>
          <a:p>
            <a:r>
              <a:rPr lang="en-US" dirty="0"/>
              <a:t>SERVICE ANIMALS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Picture 2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86" y="3089047"/>
            <a:ext cx="2737309" cy="232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130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78581F-4DB5-4B6C-92D4-C157C6EAE55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 #4 – What are and what are not Reasonable Modifications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8786E3-EEE3-496E-BF38-4E00C07AAC2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318261" y="1878331"/>
            <a:ext cx="3899783" cy="3254036"/>
          </a:xfrm>
        </p:spPr>
        <p:txBody>
          <a:bodyPr>
            <a:noAutofit/>
          </a:bodyPr>
          <a:lstStyle/>
          <a:p>
            <a:pPr marL="257175" indent="-257175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house is right on the bus route, but I’m three blocks from the nearest stop, and there’s a dangerous street crossing between my house and the stop. I need the driver to stop in front of my house so I can take the bus to and from work.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this a reasonable modification?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or why not?</a:t>
            </a:r>
          </a:p>
        </p:txBody>
      </p:sp>
      <p:pic>
        <p:nvPicPr>
          <p:cNvPr id="4" name="Picture 3" descr="A man walking with a cane at a busy intersection catching a bus">
            <a:extLst>
              <a:ext uri="{FF2B5EF4-FFF2-40B4-BE49-F238E27FC236}">
                <a16:creationId xmlns:a16="http://schemas.microsoft.com/office/drawing/2014/main" id="{956C98E4-E59D-4791-B219-8D2EDAD086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079" y="2149413"/>
            <a:ext cx="3359174" cy="224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322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78581F-4DB5-4B6C-92D4-C157C6EAE55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 #5 – What are and what are not Reasonable Modifications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8786E3-EEE3-496E-BF38-4E00C07AAC2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318260" y="1878331"/>
            <a:ext cx="6058486" cy="3589019"/>
          </a:xfrm>
        </p:spPr>
        <p:txBody>
          <a:bodyPr>
            <a:noAutofit/>
          </a:bodyPr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big paratransit minibuses are old, and the rides are bumpy. I have a back condition that makes it incredibly painful to ride them for more than a few minutes. I know, for a fact, that you guys use cabs when the vans are full. I want you to assign all of my trips to cabs from now on.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this a reasonable modification?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30988746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78581F-4DB5-4B6C-92D4-C157C6EAE55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 #6 – What are and what are not Reasonable Modifications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8786E3-EEE3-496E-BF38-4E00C07AAC2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185277" y="1828426"/>
            <a:ext cx="4682490" cy="3589019"/>
          </a:xfrm>
        </p:spPr>
        <p:txBody>
          <a:bodyPr>
            <a:noAutofit/>
          </a:bodyPr>
          <a:lstStyle/>
          <a:p>
            <a:pPr marL="607219" lvl="1" indent="-257175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policy permits service animals, but not emotional support animals. I have an emotional support animal to help me feel calm. Without my emotional support penguin, I simply can’t leave home. Please make an exception. He’s very well-behaved. And he will be the best-dressed bird on transit.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this a reasonable modification?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or why not?</a:t>
            </a:r>
          </a:p>
        </p:txBody>
      </p:sp>
      <p:pic>
        <p:nvPicPr>
          <p:cNvPr id="4" name="Picture 3" descr="a penguin with a bow time and a briefcase">
            <a:extLst>
              <a:ext uri="{FF2B5EF4-FFF2-40B4-BE49-F238E27FC236}">
                <a16:creationId xmlns:a16="http://schemas.microsoft.com/office/drawing/2014/main" id="{2DA1FA9C-A2D7-481F-AC43-04B107D97F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840"/>
          <a:stretch/>
        </p:blipFill>
        <p:spPr>
          <a:xfrm>
            <a:off x="6262848" y="1971675"/>
            <a:ext cx="2324152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81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78581F-4DB5-4B6C-92D4-C157C6EAE55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260" y="1092476"/>
            <a:ext cx="7452360" cy="44958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 #7 – What are and what are not Reasonable Modifications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8786E3-EEE3-496E-BF38-4E00C07AAC2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318261" y="1542057"/>
            <a:ext cx="5137205" cy="4376696"/>
          </a:xfrm>
        </p:spPr>
        <p:txBody>
          <a:bodyPr>
            <a:noAutofit/>
          </a:bodyPr>
          <a:lstStyle/>
          <a:p>
            <a:pPr marL="257175" indent="-257175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hard for me to get out and go, so I combine all my shopping into a single trip each month. I need you guys to waive your grocery bag policy because not only do I need to carry food for the month. A skunk is getting into my garden and stealing the food I’m growing. I need these cinder blocks to tighten up the perimeter fence so I can keep him out and have nice radishes for my salads this fall.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this a reasonable modification?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or why not? </a:t>
            </a:r>
            <a:endParaRPr lang="en-US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picture of a skunk">
            <a:extLst>
              <a:ext uri="{FF2B5EF4-FFF2-40B4-BE49-F238E27FC236}">
                <a16:creationId xmlns:a16="http://schemas.microsoft.com/office/drawing/2014/main" id="{CAAFCFB6-2FE4-47C0-97FC-509E70E75C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7021" y="2175428"/>
            <a:ext cx="2357438" cy="182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406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CEB5BD-E8DD-4B09-A051-8C7C8AB49AF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Procedural Requirements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F665C7-2C3B-45FB-B59A-2384658377D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 lnSpcReduction="10000"/>
          </a:bodyPr>
          <a:lstStyle/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Font typeface="Symbol" panose="05050102010706020507" pitchFamily="18" charset="2"/>
              <a:buChar char="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Transit agencies can establish their own RM policies and administrative procedures but are subject to review by the USDOT.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Font typeface="Symbol" panose="05050102010706020507" pitchFamily="18" charset="2"/>
              <a:buChar char="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about the RM policy and procedures must be available and accessible for people with disabilities.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Font typeface="Symbol" panose="05050102010706020507" pitchFamily="18" charset="2"/>
              <a:buChar char="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RM policy must clearly spell out the process by which individuals with disabilities can request </a:t>
            </a:r>
            <a:r>
              <a:rPr lang="en-US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RMs.</a:t>
            </a:r>
            <a:endParaRPr lang="en-US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Font typeface="Symbol" panose="05050102010706020507" pitchFamily="18" charset="2"/>
              <a:buChar char="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policy should permit RM requests to be made in advance or at the point when the customer needs the modification.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Font typeface="Symbol" panose="05050102010706020507" pitchFamily="18" charset="2"/>
              <a:buChar char=""/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the agency denies the customer’s request, the agency should provide an explanation for the denial, and if possible, the agency should consider potential work-arounds that address the customer’s need.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8465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342E60-2566-46DE-861A-AE441F5EC02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16993" y="1055608"/>
            <a:ext cx="7452360" cy="449580"/>
          </a:xfrm>
        </p:spPr>
        <p:txBody>
          <a:bodyPr>
            <a:no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Tips and Tricks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D6AE60-78DD-4862-A403-E77468110DF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116993" y="1580157"/>
            <a:ext cx="6866614" cy="3474482"/>
          </a:xfrm>
        </p:spPr>
        <p:txBody>
          <a:bodyPr>
            <a:noAutofit/>
          </a:bodyPr>
          <a:lstStyle/>
          <a:p>
            <a:pPr marL="257175" indent="-257175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5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a policy and procedures that address:</a:t>
            </a:r>
          </a:p>
          <a:p>
            <a:pPr marL="557213" lvl="1" indent="-214313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5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Definition and limitations to RMs</a:t>
            </a:r>
          </a:p>
          <a:p>
            <a:pPr marL="557213" lvl="1" indent="-214313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5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Examples of what are and are not RMs</a:t>
            </a:r>
          </a:p>
          <a:p>
            <a:pPr marL="557213" lvl="1" indent="-214313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5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Procedures for requesting RMs in advance and at the time they are needed</a:t>
            </a:r>
          </a:p>
          <a:p>
            <a:pPr marL="557213" lvl="1" indent="-214313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5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Procedures and timelines that agency will use for receiving, evaluating and deciding on RM requests.</a:t>
            </a:r>
          </a:p>
          <a:p>
            <a:pPr marL="557213" lvl="1" indent="-214313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5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Procedures (if any) for appealing an adverse decision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5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with appropriate personnel (including frontline personnel) to determine what RM requests can be granted on-the-spot and which need to be evaluated before a decision is made.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5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frontline training about RMs and include specific examples of the types of decisions that frontline staff is able to make.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5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safety meetings to survey drivers and dispatchers on the types of on-the-spot RMs they are handling so that all can handle them consistently.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5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Conduct RM training with your agency’s accessibility advisory committee and other community stakeholders so they understand the requirements and their intended purpose.</a:t>
            </a:r>
          </a:p>
        </p:txBody>
      </p:sp>
    </p:spTree>
    <p:extLst>
      <p:ext uri="{BB962C8B-B14F-4D97-AF65-F5344CB8AC3E}">
        <p14:creationId xmlns:p14="http://schemas.microsoft.com/office/powerpoint/2010/main" val="18727727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7CD361-0607-470C-A4E5-03441B9399C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Helpful Resources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5FFCFE-9307-4EB6-888D-203AFED9419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318260" y="2974120"/>
            <a:ext cx="3419475" cy="174348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R="102870">
              <a:spcBef>
                <a:spcPts val="555"/>
              </a:spcBef>
            </a:pPr>
            <a:r>
              <a:rPr lang="en-US" sz="135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USDOT’s Final Rule: “</a:t>
            </a:r>
            <a:r>
              <a:rPr lang="en-US" sz="1350" b="0" spc="-4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Transportation for Individuals With Disabilities; Reasonable Modification”</a:t>
            </a:r>
            <a:endParaRPr lang="en-US" sz="1350" b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102870">
              <a:spcBef>
                <a:spcPts val="555"/>
              </a:spcBef>
            </a:pPr>
            <a:r>
              <a:rPr lang="en-US" sz="1350" b="0" u="sng" spc="-4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https://www.federalregister.gov/documents/2015/03/13/2015-05646/transportation-for-individuals-with-disabilities-reasonable-modification-of-policies-and-practices</a:t>
            </a:r>
            <a:r>
              <a:rPr lang="en-US" sz="1350" b="0" spc="-4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350" b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114D1A-E211-49FF-A58D-C4137C2FAE1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095875" y="2974120"/>
            <a:ext cx="3419475" cy="174348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en-US" sz="1725" dirty="0">
                <a:latin typeface="Calibri" panose="020F0502020204030204" pitchFamily="34" charset="0"/>
                <a:cs typeface="Calibri" panose="020F0502020204030204" pitchFamily="34" charset="0"/>
              </a:rPr>
              <a:t>Sample RM Policies </a:t>
            </a:r>
          </a:p>
          <a:p>
            <a:r>
              <a:rPr lang="en-US" sz="1725" b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WestCAT</a:t>
            </a:r>
            <a:r>
              <a:rPr lang="en-US" sz="1725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Pinole, CA</a:t>
            </a:r>
          </a:p>
          <a:p>
            <a:r>
              <a:rPr lang="en-US" sz="1725" b="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https://www.westcat.org/home/RiderADA</a:t>
            </a:r>
            <a:endParaRPr lang="en-US" sz="1725" b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57175" marR="102870" indent="-257175">
              <a:spcBef>
                <a:spcPts val="555"/>
              </a:spcBef>
              <a:buFont typeface="Symbol" panose="05050102010706020507" pitchFamily="18" charset="2"/>
              <a:buChar char=""/>
            </a:pPr>
            <a:r>
              <a:rPr lang="en-US" sz="1725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Simple policy with clear instructions for requesting RMs</a:t>
            </a:r>
          </a:p>
          <a:p>
            <a:pPr marL="257175" marR="102870" indent="-257175">
              <a:spcBef>
                <a:spcPts val="555"/>
              </a:spcBef>
              <a:buFont typeface="Symbol" panose="05050102010706020507" pitchFamily="18" charset="2"/>
              <a:buChar char=""/>
            </a:pPr>
            <a:r>
              <a:rPr lang="en-US" sz="1725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Provides a timeline for answering a RM request.</a:t>
            </a:r>
          </a:p>
          <a:p>
            <a:pPr marL="257175" marR="102870" indent="-257175">
              <a:spcBef>
                <a:spcPts val="555"/>
              </a:spcBef>
              <a:buFont typeface="Symbol" panose="05050102010706020507" pitchFamily="18" charset="2"/>
              <a:buChar char=""/>
            </a:pPr>
            <a:r>
              <a:rPr lang="en-US" sz="1725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Includes complaint procedures for people who disagree with the agency’s decision.</a:t>
            </a:r>
          </a:p>
          <a:p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Logo for WestCat">
            <a:extLst>
              <a:ext uri="{FF2B5EF4-FFF2-40B4-BE49-F238E27FC236}">
                <a16:creationId xmlns:a16="http://schemas.microsoft.com/office/drawing/2014/main" id="{6D861055-4908-45D3-AEC0-6D392DDA01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953" y="2275097"/>
            <a:ext cx="2064854" cy="699023"/>
          </a:xfrm>
          <a:prstGeom prst="rect">
            <a:avLst/>
          </a:prstGeom>
        </p:spPr>
      </p:pic>
      <p:pic>
        <p:nvPicPr>
          <p:cNvPr id="10" name="Picture 9" descr="Logo for USDOT">
            <a:extLst>
              <a:ext uri="{FF2B5EF4-FFF2-40B4-BE49-F238E27FC236}">
                <a16:creationId xmlns:a16="http://schemas.microsoft.com/office/drawing/2014/main" id="{D12A61AF-A264-4769-8CA8-83500BE1CF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8260" y="2020894"/>
            <a:ext cx="1076325" cy="89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1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7CD361-0607-470C-A4E5-03441B9399C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Helpful Resources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5FFCFE-9307-4EB6-888D-203AFED9419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318260" y="3167933"/>
            <a:ext cx="3594155" cy="174348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342900" marR="102870">
              <a:spcBef>
                <a:spcPts val="555"/>
              </a:spcBef>
            </a:pPr>
            <a:r>
              <a:rPr lang="en-US" sz="1425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StanRTA</a:t>
            </a:r>
            <a:r>
              <a:rPr lang="en-US" sz="14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Modesto, CA</a:t>
            </a:r>
          </a:p>
          <a:p>
            <a:pPr marL="342900" marR="102870">
              <a:spcBef>
                <a:spcPts val="555"/>
              </a:spcBef>
            </a:pPr>
            <a:r>
              <a:rPr lang="en-US" sz="1425" b="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https://www.stanrta.org/400/Reasonable-Modifications-Policy</a:t>
            </a:r>
            <a:endParaRPr lang="en-US" sz="1425" b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607219" marR="102870" lvl="1" indent="-257175">
              <a:spcBef>
                <a:spcPts val="555"/>
              </a:spcBef>
              <a:buFont typeface="Symbol" panose="05050102010706020507" pitchFamily="18" charset="2"/>
              <a:buChar char=""/>
            </a:pPr>
            <a:r>
              <a:rPr lang="en-US" sz="135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Clear definition and explanation of limitations.</a:t>
            </a:r>
          </a:p>
          <a:p>
            <a:pPr marL="607219" marR="102870" lvl="1" indent="-257175">
              <a:spcBef>
                <a:spcPts val="555"/>
              </a:spcBef>
              <a:buFont typeface="Symbol" panose="05050102010706020507" pitchFamily="18" charset="2"/>
              <a:buChar char=""/>
            </a:pPr>
            <a:r>
              <a:rPr lang="en-US" sz="135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Identifies a couple of examples of RMs that can be approved on the spot.</a:t>
            </a:r>
          </a:p>
          <a:p>
            <a:pPr marL="607219" marR="102870" lvl="1" indent="-257175">
              <a:spcBef>
                <a:spcPts val="555"/>
              </a:spcBef>
              <a:buFont typeface="Symbol" panose="05050102010706020507" pitchFamily="18" charset="2"/>
              <a:buChar char=""/>
            </a:pPr>
            <a:r>
              <a:rPr lang="en-US" sz="135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Simple method for requesting a RM by phone.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114D1A-E211-49FF-A58D-C4137C2FAE1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095874" y="3167933"/>
            <a:ext cx="3826980" cy="174348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marR="102870">
              <a:spcBef>
                <a:spcPts val="555"/>
              </a:spcBef>
            </a:pPr>
            <a:r>
              <a:rPr lang="en-US" sz="13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North County Transit District – Oceanside, CA</a:t>
            </a:r>
          </a:p>
          <a:p>
            <a:pPr marL="342900" marR="102870">
              <a:spcBef>
                <a:spcPts val="555"/>
              </a:spcBef>
            </a:pPr>
            <a:r>
              <a:rPr lang="en-US" sz="1350" b="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https://gonctd.com/accessibility/reasonable-modification-policy/</a:t>
            </a:r>
            <a:endParaRPr lang="en-US" sz="1350" b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607219" marR="102870" lvl="1" indent="-257175">
              <a:spcBef>
                <a:spcPts val="555"/>
              </a:spcBef>
              <a:buFont typeface="Symbol" panose="05050102010706020507" pitchFamily="18" charset="2"/>
              <a:buChar char=""/>
            </a:pPr>
            <a:r>
              <a:rPr lang="en-US" sz="135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Clear definition of a RM and limitations</a:t>
            </a:r>
          </a:p>
          <a:p>
            <a:pPr marL="607219" marR="102870" lvl="1" indent="-257175">
              <a:spcBef>
                <a:spcPts val="555"/>
              </a:spcBef>
              <a:buFont typeface="Symbol" panose="05050102010706020507" pitchFamily="18" charset="2"/>
              <a:buChar char=""/>
            </a:pPr>
            <a:r>
              <a:rPr lang="en-US" sz="135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Clear explanation of the process for making a request</a:t>
            </a:r>
          </a:p>
          <a:p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Logo for StanRTA">
            <a:extLst>
              <a:ext uri="{FF2B5EF4-FFF2-40B4-BE49-F238E27FC236}">
                <a16:creationId xmlns:a16="http://schemas.microsoft.com/office/drawing/2014/main" id="{7FC4BCA9-6C62-4899-8B16-F4CFF66AFD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259" y="2272252"/>
            <a:ext cx="895682" cy="895682"/>
          </a:xfrm>
          <a:prstGeom prst="rect">
            <a:avLst/>
          </a:prstGeom>
        </p:spPr>
      </p:pic>
      <p:pic>
        <p:nvPicPr>
          <p:cNvPr id="4" name="Picture 3" descr="Logo for North County Transit District">
            <a:extLst>
              <a:ext uri="{FF2B5EF4-FFF2-40B4-BE49-F238E27FC236}">
                <a16:creationId xmlns:a16="http://schemas.microsoft.com/office/drawing/2014/main" id="{197AB7F0-367D-4050-A169-6BCB5AAAA21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582" y="2373598"/>
            <a:ext cx="1112069" cy="79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854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7CD361-0607-470C-A4E5-03441B9399C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Helpful Resources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5FFCFE-9307-4EB6-888D-203AFED9419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318259" y="2064854"/>
            <a:ext cx="3869967" cy="3402495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marR="102870">
              <a:spcBef>
                <a:spcPts val="555"/>
              </a:spcBef>
            </a:pPr>
            <a:r>
              <a:rPr lang="en-US" sz="13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Valley Metro - Phoenix, AZ</a:t>
            </a:r>
          </a:p>
          <a:p>
            <a:pPr marL="342900" marR="102870">
              <a:spcBef>
                <a:spcPts val="555"/>
              </a:spcBef>
            </a:pPr>
            <a:r>
              <a:rPr lang="en-US" sz="135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https://www.valleymetro.org/accessibility/requesting-reasonable-modifications</a:t>
            </a:r>
            <a:endParaRPr lang="en-US" sz="135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607219" marR="102870" lvl="1" indent="-257175">
              <a:spcBef>
                <a:spcPts val="555"/>
              </a:spcBef>
              <a:buFont typeface="Symbol" panose="05050102010706020507" pitchFamily="18" charset="2"/>
              <a:buChar char=""/>
            </a:pPr>
            <a:r>
              <a:rPr lang="en-US" sz="135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Identifies the official agency point of contact</a:t>
            </a:r>
          </a:p>
          <a:p>
            <a:pPr marL="607219" marR="102870" lvl="1" indent="-257175">
              <a:spcBef>
                <a:spcPts val="555"/>
              </a:spcBef>
              <a:buFont typeface="Symbol" panose="05050102010706020507" pitchFamily="18" charset="2"/>
              <a:buChar char=""/>
            </a:pPr>
            <a:r>
              <a:rPr lang="en-US" sz="135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Detailed definition of what does, and does not, constitute a RM.</a:t>
            </a:r>
          </a:p>
          <a:p>
            <a:pPr marL="607219" marR="102870" lvl="1" indent="-257175">
              <a:spcBef>
                <a:spcPts val="555"/>
              </a:spcBef>
              <a:buFont typeface="Symbol" panose="05050102010706020507" pitchFamily="18" charset="2"/>
              <a:buChar char=""/>
            </a:pPr>
            <a:r>
              <a:rPr lang="en-US" sz="135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Lists methods for requesting a RM</a:t>
            </a:r>
          </a:p>
          <a:p>
            <a:pPr marL="607219" marR="102870" lvl="1" indent="-257175">
              <a:spcBef>
                <a:spcPts val="555"/>
              </a:spcBef>
              <a:buFont typeface="Symbol" panose="05050102010706020507" pitchFamily="18" charset="2"/>
              <a:buChar char=""/>
            </a:pPr>
            <a:r>
              <a:rPr lang="en-US" sz="135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Outlines the process and timelines for making decisions</a:t>
            </a:r>
          </a:p>
          <a:p>
            <a:pPr marL="607219" marR="102870" lvl="1" indent="-257175">
              <a:spcBef>
                <a:spcPts val="555"/>
              </a:spcBef>
              <a:buFont typeface="Symbol" panose="05050102010706020507" pitchFamily="18" charset="2"/>
              <a:buChar char=""/>
            </a:pPr>
            <a:r>
              <a:rPr lang="en-US" sz="135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Incorporates the ADA appeals process for anyone who disagrees with VM’s decision.</a:t>
            </a:r>
          </a:p>
          <a:p>
            <a:pPr marL="607219" marR="102870" lvl="1" indent="-257175">
              <a:spcBef>
                <a:spcPts val="555"/>
              </a:spcBef>
              <a:buFont typeface="Symbol" panose="05050102010706020507" pitchFamily="18" charset="2"/>
              <a:buChar char=""/>
            </a:pPr>
            <a:r>
              <a:rPr lang="en-US" sz="135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Administers RM process for other area transit agencies</a:t>
            </a:r>
            <a:r>
              <a:rPr lang="en-US" sz="10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  <p:pic>
        <p:nvPicPr>
          <p:cNvPr id="9" name="Content Placeholder 8" descr="Logo for Valley Metro">
            <a:extLst>
              <a:ext uri="{FF2B5EF4-FFF2-40B4-BE49-F238E27FC236}">
                <a16:creationId xmlns:a16="http://schemas.microsoft.com/office/drawing/2014/main" id="{17447A03-09DA-40AF-9F3F-28284D8F1F6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tretch>
            <a:fillRect/>
          </a:stretch>
        </p:blipFill>
        <p:spPr>
          <a:xfrm>
            <a:off x="5596145" y="2833869"/>
            <a:ext cx="2472084" cy="119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364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779687-E5B5-4063-9944-F36705A5143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42449" y="3075333"/>
            <a:ext cx="7452360" cy="449580"/>
          </a:xfrm>
        </p:spPr>
        <p:txBody>
          <a:bodyPr>
            <a:normAutofit lnSpcReduction="10000"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Questions, Comments, Discussion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421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ctrTitle"/>
          </p:nvPr>
        </p:nvSpPr>
        <p:spPr>
          <a:xfrm>
            <a:off x="381000" y="307886"/>
            <a:ext cx="8416925" cy="1470025"/>
          </a:xfrm>
        </p:spPr>
        <p:txBody>
          <a:bodyPr/>
          <a:lstStyle/>
          <a:p>
            <a:r>
              <a:rPr lang="en-US" sz="4400" dirty="0"/>
              <a:t>SERVICE ANIMAL REQUIREMENT</a:t>
            </a:r>
          </a:p>
        </p:txBody>
      </p:sp>
      <p:sp>
        <p:nvSpPr>
          <p:cNvPr id="20482" name="Slide Number Placeholder 3"/>
          <p:cNvSpPr>
            <a:spLocks noGrp="1"/>
          </p:cNvSpPr>
          <p:nvPr>
            <p:ph type="sldNum" sz="quarter" idx="14"/>
          </p:nvPr>
        </p:nvSpPr>
        <p:spPr bwMode="auto">
          <a:xfrm>
            <a:off x="4305300" y="6356353"/>
            <a:ext cx="5334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51" indent="-28571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48" indent="-2285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987" indent="-2285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26" indent="-2285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265" indent="-2285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04" indent="-2285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544" indent="-2285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683" indent="-2285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1FBFCB7-0066-D440-AB57-44C9C4CDA72B}" type="slidenum">
              <a:rPr lang="en-US" sz="3600">
                <a:solidFill>
                  <a:schemeClr val="bg1"/>
                </a:solidFill>
              </a:rPr>
              <a:pPr eaLnBrk="1" hangingPunct="1"/>
              <a:t>7</a:t>
            </a:fld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8510016" y="1765785"/>
            <a:ext cx="554613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7</a:t>
            </a:fld>
            <a:endParaRPr lang="en-US" b="1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39775" y="2656443"/>
            <a:ext cx="7662864" cy="3309580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bg2">
                  <a:lumMod val="50000"/>
                </a:schemeClr>
              </a:buClr>
              <a:buSzPct val="90000"/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90000"/>
              <a:buFont typeface="Wingdings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90000"/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90000"/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90000"/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39" indent="-457139" algn="l">
              <a:buFont typeface="Wingdings" charset="2"/>
              <a:buChar char="§"/>
            </a:pPr>
            <a:r>
              <a:rPr lang="en-US" sz="2600" dirty="0">
                <a:solidFill>
                  <a:srgbClr val="000000"/>
                </a:solidFill>
              </a:rPr>
              <a:t>2.6 Service Animals Requirement </a:t>
            </a:r>
          </a:p>
          <a:p>
            <a:pPr marL="914278" lvl="1" indent="-457139" algn="l"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“The entity shall permit service animals to accompany individuals with disabilities in vehicles and facilities” (§ 37.167(d)). </a:t>
            </a:r>
          </a:p>
        </p:txBody>
      </p:sp>
      <p:pic>
        <p:nvPicPr>
          <p:cNvPr id="1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575" y="4516843"/>
            <a:ext cx="1521888" cy="152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9216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576A63-274E-4832-9EDB-CC5BAB6BFE5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40981" y="4520866"/>
            <a:ext cx="3302669" cy="83218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350" dirty="0">
                <a:solidFill>
                  <a:srgbClr val="222222"/>
                </a:solidFill>
                <a:latin typeface="Arial" panose="020B0604020202020204" pitchFamily="34" charset="0"/>
              </a:rPr>
              <a:t>Ron Brooks, Founder and CEO</a:t>
            </a:r>
            <a:br>
              <a:rPr lang="en-US" sz="135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US" sz="1350" dirty="0">
                <a:solidFill>
                  <a:srgbClr val="222222"/>
                </a:solidFill>
                <a:latin typeface="Arial" panose="020B0604020202020204" pitchFamily="34" charset="0"/>
              </a:rPr>
              <a:t>Accessible Avenue, LLC</a:t>
            </a:r>
            <a:br>
              <a:rPr lang="en-US" sz="135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US" sz="1350" dirty="0">
                <a:solidFill>
                  <a:srgbClr val="222222"/>
                </a:solidFill>
                <a:latin typeface="Arial" panose="020B0604020202020204" pitchFamily="34" charset="0"/>
              </a:rPr>
              <a:t>(602) 616-1171</a:t>
            </a:r>
            <a:br>
              <a:rPr lang="en-US" sz="135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US" sz="1350" dirty="0">
                <a:solidFill>
                  <a:srgbClr val="0000FF"/>
                </a:solidFill>
                <a:latin typeface="Arial" panose="020B0604020202020204" pitchFamily="34" charset="0"/>
                <a:hlinkClick r:id="rId3"/>
              </a:rPr>
              <a:t>www.AccessibleAvenue.net</a:t>
            </a:r>
            <a:endParaRPr lang="en-US" sz="135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6849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17A9B-F139-C5F6-2D18-062EDE4F04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ACCESSIBILITY</a:t>
            </a:r>
            <a:br>
              <a:rPr lang="en-US" dirty="0"/>
            </a:br>
            <a:r>
              <a:rPr lang="en-US" dirty="0"/>
              <a:t>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73A825-DD0A-81E1-6029-DA7D51841D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788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– QUESTION #1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523" y="3036025"/>
            <a:ext cx="8234664" cy="24503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ANY POLICY OR PRACTICE THAT PREVENTS AN INDIVIDUAL WITH A DISABILITY FROM USING VIA’s SERVICES IS CONSIDERED A </a:t>
            </a:r>
            <a:r>
              <a:rPr lang="en-US" dirty="0"/>
              <a:t>(select all that apply)</a:t>
            </a:r>
            <a:r>
              <a:rPr lang="en-US" b="1" dirty="0"/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b="1" dirty="0"/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Bad day riding the bus; these things happen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Barrier to accessibility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A harmless mistake by VIA and/or the Operator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Violation of a customer’s civil rights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C54CA4-CA77-7F40-BEB0-EAC5FB42418E}" type="slidenum">
              <a:rPr lang="en-US">
                <a:solidFill>
                  <a:prstClr val="white"/>
                </a:solidFill>
                <a:latin typeface="Calibri" panose="020F0502020204030204"/>
              </a:rPr>
              <a:pPr defTabSz="685800"/>
              <a:t>72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912794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– QUESTION #1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036" y="2989725"/>
            <a:ext cx="8234664" cy="24503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ANY POLICY OR PRACTICE THAT PREVENTS AN INDIVIDUAL WITH A DISABILITY FROM USING VIA’s SERVICES IS CONSIDERED A </a:t>
            </a:r>
            <a:r>
              <a:rPr lang="en-US" dirty="0"/>
              <a:t>(select all that apply)</a:t>
            </a:r>
            <a:r>
              <a:rPr lang="en-US" b="1" dirty="0"/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b="1" dirty="0"/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strike="sngStrike" dirty="0"/>
              <a:t>Bad day riding the bus; these things happen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Barrier to accessibility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strike="sngStrike" dirty="0"/>
              <a:t>A harmless mistake by VIA and/or the Operator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Violation of a customer’s civil rights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C54CA4-CA77-7F40-BEB0-EAC5FB42418E}" type="slidenum">
              <a:rPr lang="en-US">
                <a:solidFill>
                  <a:prstClr val="white"/>
                </a:solidFill>
                <a:latin typeface="Calibri" panose="020F0502020204030204"/>
              </a:rPr>
              <a:pPr defTabSz="685800"/>
              <a:t>73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54095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– QUESTION #2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524" y="3131273"/>
            <a:ext cx="8234664" cy="24503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WHICH OF THE FOLLOWING ARE REQUIREMENTS OF ALL VIA OPERATORS </a:t>
            </a:r>
            <a:r>
              <a:rPr lang="en-US" dirty="0"/>
              <a:t>(select all that apply)</a:t>
            </a:r>
            <a:r>
              <a:rPr lang="en-US" b="1" dirty="0"/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b="1" dirty="0"/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Are trained to proficiency, experts in their job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Operate vehicles and equipment safely 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Take possession of a Service Animal if asked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Treat all customers in a respectful and courteous 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C54CA4-CA77-7F40-BEB0-EAC5FB42418E}" type="slidenum">
              <a:rPr lang="en-US">
                <a:solidFill>
                  <a:prstClr val="white"/>
                </a:solidFill>
                <a:latin typeface="Calibri" panose="020F0502020204030204"/>
              </a:rPr>
              <a:pPr defTabSz="685800"/>
              <a:t>74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365773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– QUESTION #2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74" y="3131273"/>
            <a:ext cx="8234664" cy="24503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WHICH OF THE FOLLOWING ARE REQUIREMENTS OF ALL VIA OPERATORS </a:t>
            </a:r>
            <a:r>
              <a:rPr lang="en-US" dirty="0"/>
              <a:t>(select all that apply)</a:t>
            </a:r>
            <a:r>
              <a:rPr lang="en-US" b="1" dirty="0"/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b="1" dirty="0"/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Are trained to proficiency, experts in their job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Operate vehicles and equipment safely 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strike="sngStrike" dirty="0"/>
              <a:t>Take possession of a Service Animal if asked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Treat all customers in a respectful and courteous 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C54CA4-CA77-7F40-BEB0-EAC5FB42418E}" type="slidenum">
              <a:rPr lang="en-US">
                <a:solidFill>
                  <a:prstClr val="white"/>
                </a:solidFill>
                <a:latin typeface="Calibri" panose="020F0502020204030204"/>
              </a:rPr>
              <a:pPr defTabSz="685800"/>
              <a:t>75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707517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– QUESTION #3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75" y="3131273"/>
            <a:ext cx="8234664" cy="24503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IF THE AUTOMATED VOICE ANNOUNCEMENT (AVA) SYSTEM MALFUNCTIONS, OPERATORS MUST </a:t>
            </a:r>
            <a:r>
              <a:rPr lang="en-US" dirty="0"/>
              <a:t>(select all that apply)</a:t>
            </a:r>
            <a:r>
              <a:rPr lang="en-US" b="1" dirty="0"/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b="1" dirty="0"/>
          </a:p>
          <a:p>
            <a:pPr marL="734616" lvl="1" indent="-394097">
              <a:spcBef>
                <a:spcPts val="0"/>
              </a:spcBef>
              <a:buFont typeface="+mj-lt"/>
              <a:buAutoNum type="alphaUcPeriod"/>
            </a:pPr>
            <a:r>
              <a:rPr lang="en-US" sz="2100" dirty="0"/>
              <a:t>Announce stops only if a customer with a disability is onboard</a:t>
            </a:r>
          </a:p>
          <a:p>
            <a:pPr marL="734616" lvl="1" indent="-394097">
              <a:spcBef>
                <a:spcPts val="0"/>
              </a:spcBef>
              <a:buFont typeface="+mj-lt"/>
              <a:buAutoNum type="alphaUcPeriod"/>
            </a:pPr>
            <a:r>
              <a:rPr lang="en-US" sz="2100" dirty="0"/>
              <a:t>Announce stops at all major intersections, transfer points, requested stops and route changes</a:t>
            </a:r>
          </a:p>
          <a:p>
            <a:pPr marL="734616" lvl="1" indent="-394097">
              <a:spcBef>
                <a:spcPts val="0"/>
              </a:spcBef>
              <a:buFont typeface="+mj-lt"/>
              <a:buAutoNum type="alphaUcPeriod"/>
            </a:pPr>
            <a:r>
              <a:rPr lang="en-US" sz="2100" dirty="0"/>
              <a:t>Make announcements in a clear, distinct voice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C54CA4-CA77-7F40-BEB0-EAC5FB42418E}" type="slidenum">
              <a:rPr lang="en-US">
                <a:solidFill>
                  <a:prstClr val="white"/>
                </a:solidFill>
                <a:latin typeface="Calibri" panose="020F0502020204030204"/>
              </a:rPr>
              <a:pPr defTabSz="685800"/>
              <a:t>76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57259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– QUESTION #3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130510"/>
            <a:ext cx="8234664" cy="24503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IF THE AUTOMATED VOICE ANNOUNCEMENT (AVA) SYSTEM MALFUNCTIONS, OPERATORS MUST </a:t>
            </a:r>
            <a:r>
              <a:rPr lang="en-US" dirty="0"/>
              <a:t>(select all that apply)</a:t>
            </a:r>
            <a:r>
              <a:rPr lang="en-US" b="1" dirty="0"/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b="1" dirty="0"/>
          </a:p>
          <a:p>
            <a:pPr marL="734616" lvl="1" indent="-394097">
              <a:spcBef>
                <a:spcPts val="0"/>
              </a:spcBef>
              <a:buFont typeface="+mj-lt"/>
              <a:buAutoNum type="alphaUcPeriod"/>
            </a:pPr>
            <a:r>
              <a:rPr lang="en-US" sz="2100" strike="sngStrike" dirty="0"/>
              <a:t>Announce stops only if a customer with a disability is onboard</a:t>
            </a:r>
          </a:p>
          <a:p>
            <a:pPr marL="734616" lvl="1" indent="-394097">
              <a:spcBef>
                <a:spcPts val="0"/>
              </a:spcBef>
              <a:buFont typeface="+mj-lt"/>
              <a:buAutoNum type="alphaUcPeriod"/>
            </a:pPr>
            <a:r>
              <a:rPr lang="en-US" sz="2100" dirty="0"/>
              <a:t>Announce stops at all major intersections, transfer points, requested stops and route changes</a:t>
            </a:r>
          </a:p>
          <a:p>
            <a:pPr marL="734616" lvl="1" indent="-394097">
              <a:spcBef>
                <a:spcPts val="0"/>
              </a:spcBef>
              <a:buFont typeface="+mj-lt"/>
              <a:buAutoNum type="alphaUcPeriod"/>
            </a:pPr>
            <a:r>
              <a:rPr lang="en-US" sz="2100" dirty="0"/>
              <a:t>Make announcements in a clear, distinct voice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C54CA4-CA77-7F40-BEB0-EAC5FB42418E}" type="slidenum">
              <a:rPr lang="en-US">
                <a:solidFill>
                  <a:prstClr val="white"/>
                </a:solidFill>
                <a:latin typeface="Calibri" panose="020F0502020204030204"/>
              </a:rPr>
              <a:pPr defTabSz="685800"/>
              <a:t>77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642405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– QUESTION #4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673" y="3107361"/>
            <a:ext cx="8234664" cy="24503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WHEN SHOULD SECUREMENT EQUIPMENT BE TESTED TO ENSURE THAT THEY ARE FUNCTIONING PROPERLY?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b="1" dirty="0"/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Maintenance staff checks all equipment, not Operators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customer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During Pre Pull Out process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Equipment is not checked regularly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C54CA4-CA77-7F40-BEB0-EAC5FB42418E}" type="slidenum">
              <a:rPr lang="en-US">
                <a:solidFill>
                  <a:prstClr val="white"/>
                </a:solidFill>
                <a:latin typeface="Calibri" panose="020F0502020204030204"/>
              </a:rPr>
              <a:pPr defTabSz="685800"/>
              <a:t>78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849154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– QUESTION #4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860434"/>
            <a:ext cx="8234664" cy="24503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WHEN SHOULD SECUREMENT EQUIPMENT BE TESTED TO ENSURE THAT THEY ARE FUNCTIONING PROPERLY?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b="1" dirty="0"/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strike="sngStrike" dirty="0"/>
              <a:t>Maintenance staff checks all equipment, not Operators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During Pre Pull Out process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strike="sngStrike" dirty="0"/>
              <a:t>Equipment is not checked regularly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C54CA4-CA77-7F40-BEB0-EAC5FB42418E}" type="slidenum">
              <a:rPr lang="en-US">
                <a:solidFill>
                  <a:prstClr val="white"/>
                </a:solidFill>
                <a:latin typeface="Calibri" panose="020F0502020204030204"/>
              </a:rPr>
              <a:pPr defTabSz="685800"/>
              <a:t>79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54347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480430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Service Animal Definition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743638" y="2306718"/>
            <a:ext cx="7943165" cy="3743857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1800" dirty="0">
                <a:latin typeface="Calisto MT"/>
              </a:rPr>
              <a:t>Per the ADA, a Service Animal is: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1800" dirty="0">
                <a:latin typeface="Calisto MT"/>
                <a:cs typeface="Constantia" charset="0"/>
              </a:rPr>
              <a:t>Any guide dog, signal dog, or other animal individually trained to work or perform tasks for an individual with a disability, including, but not limited to, </a:t>
            </a:r>
          </a:p>
          <a:p>
            <a:pPr lvl="2">
              <a:spcBef>
                <a:spcPts val="1000"/>
              </a:spcBef>
              <a:spcAft>
                <a:spcPts val="400"/>
              </a:spcAft>
            </a:pPr>
            <a:r>
              <a:rPr lang="en-US" dirty="0">
                <a:latin typeface="Calisto MT"/>
                <a:cs typeface="Constantia" charset="0"/>
              </a:rPr>
              <a:t>guiding individuals with impaired vision</a:t>
            </a:r>
          </a:p>
          <a:p>
            <a:pPr lvl="2">
              <a:spcBef>
                <a:spcPts val="1000"/>
              </a:spcBef>
              <a:spcAft>
                <a:spcPts val="400"/>
              </a:spcAft>
            </a:pPr>
            <a:r>
              <a:rPr lang="en-US" dirty="0">
                <a:latin typeface="Calisto MT"/>
                <a:cs typeface="Constantia" charset="0"/>
              </a:rPr>
              <a:t>alerting individuals with impaired hearing to intruders or sounds</a:t>
            </a:r>
          </a:p>
          <a:p>
            <a:pPr lvl="2">
              <a:spcBef>
                <a:spcPts val="1000"/>
              </a:spcBef>
              <a:spcAft>
                <a:spcPts val="400"/>
              </a:spcAft>
            </a:pPr>
            <a:r>
              <a:rPr lang="en-US" dirty="0">
                <a:latin typeface="Calisto MT"/>
                <a:cs typeface="Constantia" charset="0"/>
              </a:rPr>
              <a:t>providing minimal protection or rescue work</a:t>
            </a:r>
          </a:p>
          <a:p>
            <a:pPr lvl="2">
              <a:spcBef>
                <a:spcPts val="1000"/>
              </a:spcBef>
              <a:spcAft>
                <a:spcPts val="400"/>
              </a:spcAft>
            </a:pPr>
            <a:r>
              <a:rPr lang="en-US" dirty="0">
                <a:latin typeface="Calisto MT"/>
                <a:cs typeface="Constantia" charset="0"/>
              </a:rPr>
              <a:t>pulling a wheelchair </a:t>
            </a:r>
          </a:p>
          <a:p>
            <a:pPr lvl="2">
              <a:spcBef>
                <a:spcPts val="1000"/>
              </a:spcBef>
              <a:spcAft>
                <a:spcPts val="400"/>
              </a:spcAft>
            </a:pPr>
            <a:r>
              <a:rPr lang="en-US" dirty="0">
                <a:latin typeface="Calisto MT"/>
                <a:cs typeface="Constantia" charset="0"/>
              </a:rPr>
              <a:t>fetching dropped items</a:t>
            </a: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8497824" y="1765785"/>
            <a:ext cx="566805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8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403509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– QUESTION #5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74" y="3267518"/>
            <a:ext cx="8234664" cy="24503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WHEN CAN A CUSTOMER USING A WHEELCHAIR BE REQUIRED TO TRANSFER TO A SEAT?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b="1" dirty="0"/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Anytime the Operator thinks it is appropriate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When the Operator has difficulty securing the wheelchair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The Operator can never require a transfer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C54CA4-CA77-7F40-BEB0-EAC5FB42418E}" type="slidenum">
              <a:rPr lang="en-US">
                <a:solidFill>
                  <a:prstClr val="white"/>
                </a:solidFill>
                <a:latin typeface="Calibri" panose="020F0502020204030204"/>
              </a:rPr>
              <a:pPr defTabSz="685800"/>
              <a:t>80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86789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– QUESTION #5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036" y="3255943"/>
            <a:ext cx="8234664" cy="24503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WHEN CAN A CUSTOMER USING A WHEELCHAIR BE REQUIRED TO TRANSFER TO A SEAT?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b="1" dirty="0"/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strike="sngStrike" dirty="0"/>
              <a:t>Anytime the Operator thinks it is appropriate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strike="sngStrike" dirty="0"/>
              <a:t>When the Operator has difficulty securing the wheelchair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The Operator can never require a transfer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C54CA4-CA77-7F40-BEB0-EAC5FB42418E}" type="slidenum">
              <a:rPr lang="en-US">
                <a:solidFill>
                  <a:prstClr val="white"/>
                </a:solidFill>
                <a:latin typeface="Calibri" panose="020F0502020204030204"/>
              </a:rPr>
              <a:pPr defTabSz="685800"/>
              <a:t>81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91083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– QUESTION #6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036" y="3072637"/>
            <a:ext cx="8234664" cy="24503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WHAT WHEELCHAIR COMPONENTS SHOULD BE AVOIDED DURING SECUREMENT </a:t>
            </a:r>
            <a:r>
              <a:rPr lang="en-US" dirty="0"/>
              <a:t>(select all that apply)</a:t>
            </a:r>
            <a:r>
              <a:rPr lang="en-US" b="1" dirty="0"/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b="1" dirty="0"/>
          </a:p>
          <a:p>
            <a:pPr marL="734616" lvl="1" indent="-394097">
              <a:spcBef>
                <a:spcPts val="0"/>
              </a:spcBef>
              <a:buFont typeface="+mj-lt"/>
              <a:buAutoNum type="alphaUcPeriod"/>
            </a:pPr>
            <a:r>
              <a:rPr lang="en-US" sz="2100" dirty="0"/>
              <a:t>Removable parts such as the foot and arm rests</a:t>
            </a:r>
          </a:p>
          <a:p>
            <a:pPr marL="734616" lvl="1" indent="-394097">
              <a:spcBef>
                <a:spcPts val="0"/>
              </a:spcBef>
              <a:buFont typeface="+mj-lt"/>
              <a:buAutoNum type="alphaUcPeriod"/>
            </a:pPr>
            <a:r>
              <a:rPr lang="en-US" sz="2100" dirty="0"/>
              <a:t>Hydraulics and wires</a:t>
            </a:r>
          </a:p>
          <a:p>
            <a:pPr marL="734616" lvl="1" indent="-394097">
              <a:spcBef>
                <a:spcPts val="0"/>
              </a:spcBef>
              <a:buFont typeface="+mj-lt"/>
              <a:buAutoNum type="alphaUcPeriod"/>
            </a:pPr>
            <a:r>
              <a:rPr lang="en-US" sz="2100" dirty="0"/>
              <a:t>All wheelchair components can be used for securement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C54CA4-CA77-7F40-BEB0-EAC5FB42418E}" type="slidenum">
              <a:rPr lang="en-US">
                <a:solidFill>
                  <a:prstClr val="white"/>
                </a:solidFill>
                <a:latin typeface="Calibri" panose="020F0502020204030204"/>
              </a:rPr>
              <a:pPr defTabSz="685800"/>
              <a:t>82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75446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– QUESTION #6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336" y="3084212"/>
            <a:ext cx="8234664" cy="24503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WHAT WHEELCHAIR COMPONENTS SHOULD BE AVOIDED DURING SECUREMENT </a:t>
            </a:r>
            <a:r>
              <a:rPr lang="en-US" dirty="0"/>
              <a:t>(select all that apply)</a:t>
            </a:r>
            <a:r>
              <a:rPr lang="en-US" b="1" dirty="0"/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b="1" dirty="0"/>
          </a:p>
          <a:p>
            <a:pPr marL="734616" lvl="1" indent="-394097">
              <a:spcBef>
                <a:spcPts val="0"/>
              </a:spcBef>
              <a:buFont typeface="+mj-lt"/>
              <a:buAutoNum type="alphaUcPeriod"/>
            </a:pPr>
            <a:r>
              <a:rPr lang="en-US" sz="2100" dirty="0"/>
              <a:t>Removable parts such as the foot and arm rests</a:t>
            </a:r>
          </a:p>
          <a:p>
            <a:pPr marL="734616" lvl="1" indent="-394097">
              <a:spcBef>
                <a:spcPts val="0"/>
              </a:spcBef>
              <a:buFont typeface="+mj-lt"/>
              <a:buAutoNum type="alphaUcPeriod"/>
            </a:pPr>
            <a:r>
              <a:rPr lang="en-US" sz="2100" dirty="0"/>
              <a:t>Hydraulics and wires</a:t>
            </a:r>
          </a:p>
          <a:p>
            <a:pPr marL="734616" lvl="1" indent="-394097">
              <a:spcBef>
                <a:spcPts val="0"/>
              </a:spcBef>
              <a:buFont typeface="+mj-lt"/>
              <a:buAutoNum type="alphaUcPeriod"/>
            </a:pPr>
            <a:r>
              <a:rPr lang="en-US" sz="2100" strike="sngStrike" dirty="0"/>
              <a:t>All wheelchair components can be used for securement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4C54CA4-CA77-7F40-BEB0-EAC5FB42418E}" type="slidenum">
              <a:rPr lang="en-US">
                <a:solidFill>
                  <a:prstClr val="white"/>
                </a:solidFill>
                <a:latin typeface="Calibri" panose="020F0502020204030204"/>
              </a:rPr>
              <a:pPr defTabSz="685800"/>
              <a:t>83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060457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– QUESTION #7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336" y="3036024"/>
            <a:ext cx="8234664" cy="24503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WHAT STEPS SHOULD BE FOLLOWED WHEN CONSIDERING TO DENY SERVICES DUE TO BODILY FLUIDS </a:t>
            </a:r>
            <a:r>
              <a:rPr lang="en-US" dirty="0"/>
              <a:t>(select all that apply)</a:t>
            </a:r>
            <a:r>
              <a:rPr lang="en-US" b="1" dirty="0"/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b="1" dirty="0"/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Confirm visual evidence of any fluids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Contact Dispatcher for assistance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Be respectful of the customer at all 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157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– QUESTION #7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914" y="2966577"/>
            <a:ext cx="8234664" cy="24503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WHAT STEPS SHOULD BE FOLLOWED WHEN CONSIDERING TO DENY SERVICES DUE TO BODY FLUIDS </a:t>
            </a:r>
            <a:r>
              <a:rPr lang="en-US" dirty="0"/>
              <a:t>(select all that apply)</a:t>
            </a:r>
            <a:r>
              <a:rPr lang="en-US" b="1" dirty="0"/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b="1" dirty="0"/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Confirm visual evidence of any fluids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Contact Dispatcher for assistance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Be respectful of the customer at all times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endParaRPr lang="en-US" dirty="0"/>
          </a:p>
          <a:p>
            <a:pPr marL="351234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All are correct.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5557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– QUESTION #8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131273"/>
            <a:ext cx="8234664" cy="24503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IF A CUSTOMER IS BEING DENIED SERVICE, THEY MAY </a:t>
            </a:r>
            <a:r>
              <a:rPr lang="en-US" dirty="0"/>
              <a:t>(select all that apply)</a:t>
            </a:r>
            <a:r>
              <a:rPr lang="en-US" b="1" dirty="0"/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b="1" dirty="0"/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Contest the decision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Ignore the Operator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Fix the issue in question and resume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8342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– QUESTION #8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75" y="3131273"/>
            <a:ext cx="8234664" cy="24503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IF A CUSTOMER IS BEING DENIED SERVICE, THEY MAY </a:t>
            </a:r>
            <a:r>
              <a:rPr lang="en-US" dirty="0"/>
              <a:t>(select all that apply)</a:t>
            </a:r>
            <a:r>
              <a:rPr lang="en-US" b="1" dirty="0"/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b="1" dirty="0"/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Contest the decision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strike="sngStrike" dirty="0"/>
              <a:t>Ignore the Operator</a:t>
            </a:r>
          </a:p>
          <a:p>
            <a:pPr marL="736997" indent="-385763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/>
              <a:t>Fix the issue in question and resume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378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– QUESTION #9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071" y="2826473"/>
            <a:ext cx="8234664" cy="245037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TRUE OR FALSE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AN OPERATOR CAN DENY SERVICES TO A CUSTOMER WITH A DISAIBLITY THAT REQUIRES ADDITIONAL TIME TO BOARD UNTIL THEY BEGIN USING A WHEELCHAIR OR SCOOTER IN ORDER TO SPEED THEIR BOARDING.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395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– QUESTION #9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78151"/>
            <a:ext cx="8234664" cy="245037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FALSE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AN OPERATOR CAN DENY SERVICES TO A CUSTOMER WITH A DISAIBLITY THAT REQUIRES ADDITIONAL TIME TO BOARD UNTIL THEY BEGIN USING A WHEELCHAIR OR SCOOTER IN ORDER TO SPEED THEIR BOARDING.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1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718574" y="2757407"/>
            <a:ext cx="7968231" cy="1175819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400" dirty="0">
                <a:latin typeface="Calisto MT"/>
              </a:rPr>
              <a:t>QUESTION: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400" dirty="0">
                <a:latin typeface="Calisto MT"/>
                <a:cs typeface="Constantia" charset="0"/>
              </a:rPr>
              <a:t>Must service animals be dogs?</a:t>
            </a:r>
          </a:p>
        </p:txBody>
      </p:sp>
      <p:pic>
        <p:nvPicPr>
          <p:cNvPr id="225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51" y="3933224"/>
            <a:ext cx="2221075" cy="204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199" y="385299"/>
            <a:ext cx="8229600" cy="1066800"/>
          </a:xfrm>
        </p:spPr>
        <p:txBody>
          <a:bodyPr/>
          <a:lstStyle/>
          <a:p>
            <a:r>
              <a:rPr lang="en-US" cap="all" dirty="0">
                <a:latin typeface="Calisto MT"/>
              </a:rPr>
              <a:t>Service Animal Definition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497824" y="1765785"/>
            <a:ext cx="566805" cy="365125"/>
          </a:xfrm>
          <a:prstGeom prst="rect">
            <a:avLst/>
          </a:prstGeom>
        </p:spPr>
        <p:txBody>
          <a:bodyPr lIns="91428" tIns="45714" rIns="91428" bIns="45714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54CA4-CA77-7F40-BEB0-EAC5FB42418E}" type="slidenum">
              <a:rPr lang="en-US" b="1"/>
              <a:pPr/>
              <a:t>9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6667439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– QUESTION #10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837285"/>
            <a:ext cx="8234664" cy="245037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TRUE OR FALSE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IT IS CONSIDERED A REASONABLE LEVEL OF ASSISTANCE TO LIFT A CUSTOMER OUT OF THEIR WHEELCHAIR.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4374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– QUESTION #10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024449"/>
            <a:ext cx="8234664" cy="245037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FALSE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IT IS CONSIDERED A REASONABLE LEVEL OF ASSISTANCE TO LIFT A CUSTOMER OUT OF THEIR WHEELCHAIR.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838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– QUESTION #11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75" y="3084212"/>
            <a:ext cx="8234664" cy="245037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TRUE OR FALSE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IT IS UNREASONABLE FOR AN OPERATOR TO REQUIRE THE CUSTOMER TO SHARE THE NATURE OF THEIR DISABILITY IN ORDER TO RECEIVE SERVICE.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869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– QUESTION #11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075" y="2826473"/>
            <a:ext cx="8234664" cy="245037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TRUE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IT IS UNREASONABLE FOR AN OPERATOR TO REQUIRE THE CUSTOMER TO SHARE THE NATURE OF THEIR DISABILITY IN ORDER TO RECEIVE SERVICE.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83908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– QUESTION #12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99" y="2931852"/>
            <a:ext cx="8234664" cy="24503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A CUSTOMER WITH A DISABILITY REQUESTS THAT THE BUS BE HELD FOR SEVERAL MINUTES WHILE THEY BUY A SODA NEARBY.  THE OPERATOR SHOULD…</a:t>
            </a:r>
            <a:r>
              <a:rPr lang="en-US" dirty="0"/>
              <a:t>(select all that apply)</a:t>
            </a:r>
            <a:r>
              <a:rPr lang="en-US" b="1" dirty="0"/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b="1" dirty="0"/>
          </a:p>
          <a:p>
            <a:pPr marL="734616" lvl="1" indent="-394097">
              <a:spcBef>
                <a:spcPts val="0"/>
              </a:spcBef>
              <a:buFont typeface="+mj-lt"/>
              <a:buAutoNum type="alphaUcPeriod"/>
            </a:pPr>
            <a:r>
              <a:rPr lang="en-US" sz="2100" dirty="0"/>
              <a:t>Wait for the customer patiently</a:t>
            </a:r>
          </a:p>
          <a:p>
            <a:pPr marL="734616" lvl="1" indent="-394097">
              <a:spcBef>
                <a:spcPts val="0"/>
              </a:spcBef>
              <a:buFont typeface="+mj-lt"/>
              <a:buAutoNum type="alphaUcPeriod"/>
            </a:pPr>
            <a:r>
              <a:rPr lang="en-US" sz="2100" dirty="0"/>
              <a:t>Deny the request and inform the customer that they are unable to hold the bus</a:t>
            </a:r>
          </a:p>
          <a:p>
            <a:pPr marL="734616" lvl="1" indent="-394097">
              <a:spcBef>
                <a:spcPts val="0"/>
              </a:spcBef>
              <a:buFont typeface="+mj-lt"/>
              <a:buAutoNum type="alphaUcPeriod"/>
            </a:pPr>
            <a:r>
              <a:rPr lang="en-US" sz="2100" dirty="0"/>
              <a:t>Inform the customer that the next bus is X minutes behind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23781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– QUESTION #12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697CC-C70E-BA4E-B88C-CB61423BB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08703"/>
            <a:ext cx="8234664" cy="24503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A CUSTOMER WITH A DISABILITY REQUESTS THAT THE BUS BE HELD FOR SEVERAL MINUTES WHILE THEY BUY A SODA NEARBY.  THE OPERATOR SHOULD…</a:t>
            </a:r>
            <a:r>
              <a:rPr lang="en-US" dirty="0"/>
              <a:t>(select all that apply)</a:t>
            </a:r>
            <a:r>
              <a:rPr lang="en-US" b="1" dirty="0"/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b="1" dirty="0"/>
          </a:p>
          <a:p>
            <a:pPr marL="734616" lvl="1" indent="-394097">
              <a:spcBef>
                <a:spcPts val="0"/>
              </a:spcBef>
              <a:buFont typeface="+mj-lt"/>
              <a:buAutoNum type="alphaUcPeriod"/>
            </a:pPr>
            <a:r>
              <a:rPr lang="en-US" sz="2100" strike="sngStrike" dirty="0"/>
              <a:t>Wait for the customer patiently</a:t>
            </a:r>
          </a:p>
          <a:p>
            <a:pPr marL="734616" lvl="1" indent="-394097">
              <a:spcBef>
                <a:spcPts val="0"/>
              </a:spcBef>
              <a:buFont typeface="+mj-lt"/>
              <a:buAutoNum type="alphaUcPeriod"/>
            </a:pPr>
            <a:r>
              <a:rPr lang="en-US" sz="2100" dirty="0"/>
              <a:t>Deny the request and inform the customer that they are unable to hold the bus</a:t>
            </a:r>
          </a:p>
          <a:p>
            <a:pPr marL="734616" lvl="1" indent="-394097">
              <a:spcBef>
                <a:spcPts val="0"/>
              </a:spcBef>
              <a:buFont typeface="+mj-lt"/>
              <a:buAutoNum type="alphaUcPeriod"/>
            </a:pPr>
            <a:r>
              <a:rPr lang="en-US" sz="2100" dirty="0"/>
              <a:t>Inform the customer that the next bus is X minutes behind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4CA4-CA77-7F40-BEB0-EAC5FB42418E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0124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ccessible Avenue Basic Slide">
  <a:themeElements>
    <a:clrScheme name="Headline (H1)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ccessible Avenue Title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3908</TotalTime>
  <Words>4245</Words>
  <Application>Microsoft Office PowerPoint</Application>
  <PresentationFormat>Letter Paper (8.5x11 in)</PresentationFormat>
  <Paragraphs>574</Paragraphs>
  <Slides>95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95</vt:i4>
      </vt:variant>
    </vt:vector>
  </HeadingPairs>
  <TitlesOfParts>
    <vt:vector size="107" baseType="lpstr">
      <vt:lpstr>Arial</vt:lpstr>
      <vt:lpstr>Arial Black</vt:lpstr>
      <vt:lpstr>Calibri</vt:lpstr>
      <vt:lpstr>Calisto MT</vt:lpstr>
      <vt:lpstr>Courier New</vt:lpstr>
      <vt:lpstr>Proxima Nova</vt:lpstr>
      <vt:lpstr>Symbol</vt:lpstr>
      <vt:lpstr>Wingdings</vt:lpstr>
      <vt:lpstr>Genesis</vt:lpstr>
      <vt:lpstr>Office Theme</vt:lpstr>
      <vt:lpstr>Accessible Avenue Basic Slide</vt:lpstr>
      <vt:lpstr>Accessible Avenue Title Page</vt:lpstr>
      <vt:lpstr>The ADA’s  Service Animal and  Reasonable Modification Requirements  CALACT Conference 2022</vt:lpstr>
      <vt:lpstr>The ADA’s  Service Animal Requirements  CALACT Conference 2022</vt:lpstr>
      <vt:lpstr>ABOUT THE PRESENTER…</vt:lpstr>
      <vt:lpstr>ABOUT THE PRESENTER…</vt:lpstr>
      <vt:lpstr>UPCOMING WEBINARS</vt:lpstr>
      <vt:lpstr>SERVICE ANIMALS</vt:lpstr>
      <vt:lpstr>SERVICE ANIMAL REQUIREMENT</vt:lpstr>
      <vt:lpstr>Service Animal Definition</vt:lpstr>
      <vt:lpstr>Service Animal Definition</vt:lpstr>
      <vt:lpstr>Service Animal Definition</vt:lpstr>
      <vt:lpstr>Variety of Service Animals</vt:lpstr>
      <vt:lpstr>Service AnimalS </vt:lpstr>
      <vt:lpstr>Service DOGS</vt:lpstr>
      <vt:lpstr>Service DOGS</vt:lpstr>
      <vt:lpstr>Service Animal Definition</vt:lpstr>
      <vt:lpstr>Service Animal Definition</vt:lpstr>
      <vt:lpstr>Service Animal Definition</vt:lpstr>
      <vt:lpstr>Service Animal Definition</vt:lpstr>
      <vt:lpstr>Service Animal Definition</vt:lpstr>
      <vt:lpstr>Service Animal Definition</vt:lpstr>
      <vt:lpstr>Service Animal Definition</vt:lpstr>
      <vt:lpstr>Service Animal Definition</vt:lpstr>
      <vt:lpstr>SERVICE ANIMAL DEFINITION</vt:lpstr>
      <vt:lpstr>RECOGNIZING A Service Animal</vt:lpstr>
      <vt:lpstr>RECOGNIZING A SERVICE ANIMAL</vt:lpstr>
      <vt:lpstr>RECOGNIZING A SERVICE ANIMAL</vt:lpstr>
      <vt:lpstr>RECOGNIZING A SERVICE ANIMAL</vt:lpstr>
      <vt:lpstr>CHALLENGES OF QUESTIONING</vt:lpstr>
      <vt:lpstr>“CONTROL” OF SERVICE ANIMALS</vt:lpstr>
      <vt:lpstr>POLL #1</vt:lpstr>
      <vt:lpstr>“CONTROL” OF SERVICE ANIMALS</vt:lpstr>
      <vt:lpstr># OF SERVICE ANIMALS</vt:lpstr>
      <vt:lpstr>POLL #2</vt:lpstr>
      <vt:lpstr># OF SERVICE ANIMALS</vt:lpstr>
      <vt:lpstr>CARE OF A SERVICE ANIMAL</vt:lpstr>
      <vt:lpstr>DISRUPTIVE SERVICE ANIMALS</vt:lpstr>
      <vt:lpstr>DIRECT THREAT</vt:lpstr>
      <vt:lpstr>DENYING SERVICE</vt:lpstr>
      <vt:lpstr>ALLERGIES</vt:lpstr>
      <vt:lpstr>ALLERGIES</vt:lpstr>
      <vt:lpstr>SERVICE ANIMALS and toileting</vt:lpstr>
      <vt:lpstr>SERVICE ANIMALS and toileting</vt:lpstr>
      <vt:lpstr>NOT A SERVICE ANIMAL</vt:lpstr>
      <vt:lpstr>EMOTIONAL SUPPORT ANIMAL</vt:lpstr>
      <vt:lpstr>PET CARRIERS</vt:lpstr>
      <vt:lpstr>PET CARRIERS</vt:lpstr>
      <vt:lpstr>PET CARRIERS POLICY CONSIDERATIONS</vt:lpstr>
      <vt:lpstr>SERVICE ANIMAL POLICIES</vt:lpstr>
      <vt:lpstr>Boulder, co complaint</vt:lpstr>
      <vt:lpstr>Questions?</vt:lpstr>
      <vt:lpstr>THANK YOU!</vt:lpstr>
      <vt:lpstr>ADA Reasonable Modifications Made Simple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ACCESSIBILITY TRIVIA</vt:lpstr>
      <vt:lpstr>QUIZ – QUESTION #1</vt:lpstr>
      <vt:lpstr>ANSWER – QUESTION #1 </vt:lpstr>
      <vt:lpstr>QUIZ – QUESTION #2</vt:lpstr>
      <vt:lpstr>ANSWER – QUESTION #2</vt:lpstr>
      <vt:lpstr>QUIZ – QUESTION #3</vt:lpstr>
      <vt:lpstr>ANSWER – QUESTION #3</vt:lpstr>
      <vt:lpstr>QUIZ – QUESTION #4</vt:lpstr>
      <vt:lpstr>ANSWER – QUESTION #4</vt:lpstr>
      <vt:lpstr>QUIZ – QUESTION #5</vt:lpstr>
      <vt:lpstr>ANSWER – QUESTION #5</vt:lpstr>
      <vt:lpstr>QUIZ – QUESTION #6</vt:lpstr>
      <vt:lpstr>ANSWER – QUESTION #6</vt:lpstr>
      <vt:lpstr>QUIZ – QUESTION #7</vt:lpstr>
      <vt:lpstr>ANSWER – QUESTION #7</vt:lpstr>
      <vt:lpstr>QUIZ – QUESTION #8</vt:lpstr>
      <vt:lpstr>ANSWER – QUESTION #8</vt:lpstr>
      <vt:lpstr>QUIZ – QUESTION #9</vt:lpstr>
      <vt:lpstr>ANSWER – QUESTION #9</vt:lpstr>
      <vt:lpstr>QUIZ – QUESTION #10</vt:lpstr>
      <vt:lpstr>ANSWER – QUESTION #10</vt:lpstr>
      <vt:lpstr>QUIZ – QUESTION #11</vt:lpstr>
      <vt:lpstr>ANSWER – QUESTION #11</vt:lpstr>
      <vt:lpstr>QUIZ – QUESTION #12</vt:lpstr>
      <vt:lpstr>ANSWER – QUESTION #12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 REQUIREMENTS  FOR BUS &amp; DEMAND RESPONSIVE SERVICES WEBINAR   September 22 &amp; 24, 2020</dc:title>
  <dc:creator>Jess Segovia</dc:creator>
  <cp:lastModifiedBy>Sheila Cavanagh</cp:lastModifiedBy>
  <cp:revision>24</cp:revision>
  <cp:lastPrinted>2021-11-30T15:56:40Z</cp:lastPrinted>
  <dcterms:created xsi:type="dcterms:W3CDTF">2020-09-18T18:06:48Z</dcterms:created>
  <dcterms:modified xsi:type="dcterms:W3CDTF">2022-05-02T17:43:10Z</dcterms:modified>
</cp:coreProperties>
</file>