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281" r:id="rId3"/>
    <p:sldId id="284" r:id="rId4"/>
    <p:sldId id="283" r:id="rId5"/>
    <p:sldId id="291" r:id="rId6"/>
    <p:sldId id="293" r:id="rId7"/>
    <p:sldId id="282" r:id="rId8"/>
    <p:sldId id="299" r:id="rId9"/>
    <p:sldId id="285" r:id="rId10"/>
    <p:sldId id="304" r:id="rId11"/>
    <p:sldId id="286" r:id="rId12"/>
    <p:sldId id="288" r:id="rId13"/>
    <p:sldId id="290" r:id="rId14"/>
    <p:sldId id="294" r:id="rId15"/>
    <p:sldId id="301" r:id="rId16"/>
    <p:sldId id="296" r:id="rId17"/>
    <p:sldId id="302" r:id="rId18"/>
    <p:sldId id="295" r:id="rId19"/>
    <p:sldId id="303"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74629" autoAdjust="0"/>
  </p:normalViewPr>
  <p:slideViewPr>
    <p:cSldViewPr>
      <p:cViewPr varScale="1">
        <p:scale>
          <a:sx n="53" d="100"/>
          <a:sy n="53" d="100"/>
        </p:scale>
        <p:origin x="2154" y="72"/>
      </p:cViewPr>
      <p:guideLst>
        <p:guide orient="horz" pos="2160"/>
        <p:guide pos="2880"/>
      </p:guideLst>
    </p:cSldViewPr>
  </p:slideViewPr>
  <p:outlineViewPr>
    <p:cViewPr>
      <p:scale>
        <a:sx n="33" d="100"/>
        <a:sy n="33" d="100"/>
      </p:scale>
      <p:origin x="0" y="-12552"/>
    </p:cViewPr>
  </p:outlineViewPr>
  <p:notesTextViewPr>
    <p:cViewPr>
      <p:scale>
        <a:sx n="1" d="1"/>
        <a:sy n="1" d="1"/>
      </p:scale>
      <p:origin x="0" y="0"/>
    </p:cViewPr>
  </p:notesTextViewPr>
  <p:sorterViewPr>
    <p:cViewPr>
      <p:scale>
        <a:sx n="66" d="100"/>
        <a:sy n="66" d="100"/>
      </p:scale>
      <p:origin x="0" y="104"/>
    </p:cViewPr>
  </p:sorterViewPr>
  <p:notesViewPr>
    <p:cSldViewPr>
      <p:cViewPr>
        <p:scale>
          <a:sx n="100" d="100"/>
          <a:sy n="100" d="100"/>
        </p:scale>
        <p:origin x="1628" y="-12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4D9F2-87A7-4476-8FC7-6734E469283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1EAAD55-D7EE-490B-A38E-2A8DD6C61E56}">
      <dgm:prSet phldrT="[Text]" custT="1"/>
      <dgm:spPr/>
      <dgm:t>
        <a:bodyPr/>
        <a:lstStyle/>
        <a:p>
          <a:r>
            <a:rPr lang="en-US" sz="2000" dirty="0"/>
            <a:t>Non-Profit Work</a:t>
          </a:r>
        </a:p>
      </dgm:t>
    </dgm:pt>
    <dgm:pt modelId="{E766F486-7962-4EC1-A577-4A6B4DBD1DA6}" type="parTrans" cxnId="{0AEB7981-8228-4389-BA75-36EB35F1BEC2}">
      <dgm:prSet/>
      <dgm:spPr/>
      <dgm:t>
        <a:bodyPr/>
        <a:lstStyle/>
        <a:p>
          <a:endParaRPr lang="en-US"/>
        </a:p>
      </dgm:t>
    </dgm:pt>
    <dgm:pt modelId="{671892DB-7395-4DD5-B3A8-BE4EBB07A018}" type="sibTrans" cxnId="{0AEB7981-8228-4389-BA75-36EB35F1BEC2}">
      <dgm:prSet/>
      <dgm:spPr/>
      <dgm:t>
        <a:bodyPr/>
        <a:lstStyle/>
        <a:p>
          <a:endParaRPr lang="en-US"/>
        </a:p>
      </dgm:t>
    </dgm:pt>
    <dgm:pt modelId="{76C9A567-9DA8-49EC-B067-C6AFC50D8381}">
      <dgm:prSet phldrT="[Text]"/>
      <dgm:spPr/>
      <dgm:t>
        <a:bodyPr/>
        <a:lstStyle/>
        <a:p>
          <a:r>
            <a:rPr lang="en-US" dirty="0"/>
            <a:t>Seniors</a:t>
          </a:r>
        </a:p>
      </dgm:t>
    </dgm:pt>
    <dgm:pt modelId="{F39E9726-2EEC-4A07-8AA3-058ED8399B12}" type="parTrans" cxnId="{35D37255-4FF0-4B81-8E2E-84C0F3C7A294}">
      <dgm:prSet/>
      <dgm:spPr/>
      <dgm:t>
        <a:bodyPr/>
        <a:lstStyle/>
        <a:p>
          <a:endParaRPr lang="en-US"/>
        </a:p>
      </dgm:t>
    </dgm:pt>
    <dgm:pt modelId="{DDF4F58A-A01F-4FCA-AFA7-2798507A2602}" type="sibTrans" cxnId="{35D37255-4FF0-4B81-8E2E-84C0F3C7A294}">
      <dgm:prSet/>
      <dgm:spPr/>
      <dgm:t>
        <a:bodyPr/>
        <a:lstStyle/>
        <a:p>
          <a:endParaRPr lang="en-US"/>
        </a:p>
      </dgm:t>
    </dgm:pt>
    <dgm:pt modelId="{BBFDF6A5-42D2-47BE-AD05-CB3382B4D885}">
      <dgm:prSet phldrT="[Text]"/>
      <dgm:spPr/>
      <dgm:t>
        <a:bodyPr/>
        <a:lstStyle/>
        <a:p>
          <a:r>
            <a:rPr lang="en-US" dirty="0"/>
            <a:t>People with Disabilities</a:t>
          </a:r>
        </a:p>
      </dgm:t>
    </dgm:pt>
    <dgm:pt modelId="{3F2FFF74-1F70-4731-879D-D1D6F9102A61}" type="parTrans" cxnId="{20A85D36-C3C7-4DDD-9906-3A624388D57C}">
      <dgm:prSet/>
      <dgm:spPr/>
      <dgm:t>
        <a:bodyPr/>
        <a:lstStyle/>
        <a:p>
          <a:endParaRPr lang="en-US"/>
        </a:p>
      </dgm:t>
    </dgm:pt>
    <dgm:pt modelId="{040FB38D-B0B8-47A5-8B54-8B1BDB5508FF}" type="sibTrans" cxnId="{20A85D36-C3C7-4DDD-9906-3A624388D57C}">
      <dgm:prSet/>
      <dgm:spPr/>
      <dgm:t>
        <a:bodyPr/>
        <a:lstStyle/>
        <a:p>
          <a:endParaRPr lang="en-US"/>
        </a:p>
      </dgm:t>
    </dgm:pt>
    <dgm:pt modelId="{0BFB564E-6172-4BCC-B402-158ABAADF932}">
      <dgm:prSet phldrT="[Text]"/>
      <dgm:spPr/>
      <dgm:t>
        <a:bodyPr/>
        <a:lstStyle/>
        <a:p>
          <a:r>
            <a:rPr lang="en-US" dirty="0"/>
            <a:t>Community Volunteerism</a:t>
          </a:r>
        </a:p>
      </dgm:t>
    </dgm:pt>
    <dgm:pt modelId="{A8B6CCB6-6688-417E-A5B2-13658D9C5709}" type="parTrans" cxnId="{32036A56-63B8-45D7-B0E4-3D232525B857}">
      <dgm:prSet/>
      <dgm:spPr/>
      <dgm:t>
        <a:bodyPr/>
        <a:lstStyle/>
        <a:p>
          <a:endParaRPr lang="en-US"/>
        </a:p>
      </dgm:t>
    </dgm:pt>
    <dgm:pt modelId="{9B7ADBE9-CD2A-4A51-930F-7949964B8757}" type="sibTrans" cxnId="{32036A56-63B8-45D7-B0E4-3D232525B857}">
      <dgm:prSet/>
      <dgm:spPr/>
      <dgm:t>
        <a:bodyPr/>
        <a:lstStyle/>
        <a:p>
          <a:endParaRPr lang="en-US"/>
        </a:p>
      </dgm:t>
    </dgm:pt>
    <dgm:pt modelId="{360FF89C-D2B8-437E-AFED-05877D0E8F55}">
      <dgm:prSet phldrT="[Text]"/>
      <dgm:spPr/>
      <dgm:t>
        <a:bodyPr/>
        <a:lstStyle/>
        <a:p>
          <a:r>
            <a:rPr lang="en-US" dirty="0"/>
            <a:t>Transit Advisory Committee</a:t>
          </a:r>
        </a:p>
      </dgm:t>
    </dgm:pt>
    <dgm:pt modelId="{651815DB-9FA6-4CC5-ACD7-01DB5CCFF591}" type="parTrans" cxnId="{B8DE41CF-AE47-4582-8E5E-062641AA5E03}">
      <dgm:prSet/>
      <dgm:spPr/>
      <dgm:t>
        <a:bodyPr/>
        <a:lstStyle/>
        <a:p>
          <a:endParaRPr lang="en-US"/>
        </a:p>
      </dgm:t>
    </dgm:pt>
    <dgm:pt modelId="{C64E11FA-C673-4AD2-B6C1-42C7269E5DF1}" type="sibTrans" cxnId="{B8DE41CF-AE47-4582-8E5E-062641AA5E03}">
      <dgm:prSet/>
      <dgm:spPr/>
      <dgm:t>
        <a:bodyPr/>
        <a:lstStyle/>
        <a:p>
          <a:endParaRPr lang="en-US"/>
        </a:p>
      </dgm:t>
    </dgm:pt>
    <dgm:pt modelId="{A953F110-8073-40CB-8F5E-32E080BE0916}">
      <dgm:prSet phldrT="[Text]"/>
      <dgm:spPr/>
      <dgm:t>
        <a:bodyPr/>
        <a:lstStyle/>
        <a:p>
          <a:r>
            <a:rPr lang="en-US" dirty="0"/>
            <a:t>Public Transit Professionals</a:t>
          </a:r>
        </a:p>
      </dgm:t>
    </dgm:pt>
    <dgm:pt modelId="{E7329559-085F-49DE-9520-144ECA167B10}" type="parTrans" cxnId="{4111E6A0-CE37-4261-BF81-08B260CC4308}">
      <dgm:prSet/>
      <dgm:spPr/>
      <dgm:t>
        <a:bodyPr/>
        <a:lstStyle/>
        <a:p>
          <a:endParaRPr lang="en-US"/>
        </a:p>
      </dgm:t>
    </dgm:pt>
    <dgm:pt modelId="{F274D457-7C9F-44A2-841D-4CA37A13EA4C}" type="sibTrans" cxnId="{4111E6A0-CE37-4261-BF81-08B260CC4308}">
      <dgm:prSet/>
      <dgm:spPr/>
      <dgm:t>
        <a:bodyPr/>
        <a:lstStyle/>
        <a:p>
          <a:endParaRPr lang="en-US"/>
        </a:p>
      </dgm:t>
    </dgm:pt>
    <dgm:pt modelId="{A14823A6-8CBF-4B7E-ACB4-DCB162FB13D0}">
      <dgm:prSet phldrT="[Text]"/>
      <dgm:spPr/>
      <dgm:t>
        <a:bodyPr/>
        <a:lstStyle/>
        <a:p>
          <a:r>
            <a:rPr lang="en-US" dirty="0"/>
            <a:t>Transit as a Career</a:t>
          </a:r>
        </a:p>
      </dgm:t>
    </dgm:pt>
    <dgm:pt modelId="{BCDE6E5F-F9BB-4D47-AFF4-3813EF9AB1CA}" type="parTrans" cxnId="{E19857C5-2EA0-4B39-BB65-FCD066C56022}">
      <dgm:prSet/>
      <dgm:spPr/>
      <dgm:t>
        <a:bodyPr/>
        <a:lstStyle/>
        <a:p>
          <a:endParaRPr lang="en-US"/>
        </a:p>
      </dgm:t>
    </dgm:pt>
    <dgm:pt modelId="{91A51EBD-0698-46A6-8B84-A08583BE0E64}" type="sibTrans" cxnId="{E19857C5-2EA0-4B39-BB65-FCD066C56022}">
      <dgm:prSet/>
      <dgm:spPr/>
      <dgm:t>
        <a:bodyPr/>
        <a:lstStyle/>
        <a:p>
          <a:endParaRPr lang="en-US"/>
        </a:p>
      </dgm:t>
    </dgm:pt>
    <dgm:pt modelId="{DEC3F319-65DD-4F36-B6DC-47CDE4D5B367}">
      <dgm:prSet phldrT="[Text]"/>
      <dgm:spPr/>
      <dgm:t>
        <a:bodyPr/>
        <a:lstStyle/>
        <a:p>
          <a:r>
            <a:rPr lang="en-US" dirty="0"/>
            <a:t>Mostly in Operations</a:t>
          </a:r>
        </a:p>
      </dgm:t>
    </dgm:pt>
    <dgm:pt modelId="{C3549ACC-67BC-4779-8867-4ACA60DD8CE5}" type="parTrans" cxnId="{93445C9D-D3D9-4D0F-B881-4D6A823C7DBD}">
      <dgm:prSet/>
      <dgm:spPr/>
      <dgm:t>
        <a:bodyPr/>
        <a:lstStyle/>
        <a:p>
          <a:endParaRPr lang="en-US"/>
        </a:p>
      </dgm:t>
    </dgm:pt>
    <dgm:pt modelId="{E493B32D-9491-4572-BB56-0720EAD416F8}" type="sibTrans" cxnId="{93445C9D-D3D9-4D0F-B881-4D6A823C7DBD}">
      <dgm:prSet/>
      <dgm:spPr/>
      <dgm:t>
        <a:bodyPr/>
        <a:lstStyle/>
        <a:p>
          <a:endParaRPr lang="en-US"/>
        </a:p>
      </dgm:t>
    </dgm:pt>
    <dgm:pt modelId="{067B3660-24F9-48AF-80AA-61359648DF6F}">
      <dgm:prSet phldrT="[Text]"/>
      <dgm:spPr/>
      <dgm:t>
        <a:bodyPr/>
        <a:lstStyle/>
        <a:p>
          <a:r>
            <a:rPr lang="en-US" dirty="0"/>
            <a:t>Some in Development</a:t>
          </a:r>
        </a:p>
      </dgm:t>
    </dgm:pt>
    <dgm:pt modelId="{39A0A106-F9B7-4D7D-B7A9-A605490B485E}" type="parTrans" cxnId="{82D3F8F1-C092-4F2A-A917-7DA3FDF7A4D3}">
      <dgm:prSet/>
      <dgm:spPr/>
      <dgm:t>
        <a:bodyPr/>
        <a:lstStyle/>
        <a:p>
          <a:endParaRPr lang="en-US"/>
        </a:p>
      </dgm:t>
    </dgm:pt>
    <dgm:pt modelId="{F29EA7B8-7835-4E03-8A2A-1C2CE6BF0EB3}" type="sibTrans" cxnId="{82D3F8F1-C092-4F2A-A917-7DA3FDF7A4D3}">
      <dgm:prSet/>
      <dgm:spPr/>
      <dgm:t>
        <a:bodyPr/>
        <a:lstStyle/>
        <a:p>
          <a:endParaRPr lang="en-US"/>
        </a:p>
      </dgm:t>
    </dgm:pt>
    <dgm:pt modelId="{05FF9A1D-620F-4DE2-9CBB-1ACBA60D393E}" type="pres">
      <dgm:prSet presAssocID="{41E4D9F2-87A7-4476-8FC7-6734E4692834}" presName="Name0" presStyleCnt="0">
        <dgm:presLayoutVars>
          <dgm:dir/>
          <dgm:animLvl val="lvl"/>
          <dgm:resizeHandles val="exact"/>
        </dgm:presLayoutVars>
      </dgm:prSet>
      <dgm:spPr/>
    </dgm:pt>
    <dgm:pt modelId="{19642FE0-C466-48DC-81CC-BC7214D6F937}" type="pres">
      <dgm:prSet presAssocID="{A14823A6-8CBF-4B7E-ACB4-DCB162FB13D0}" presName="boxAndChildren" presStyleCnt="0"/>
      <dgm:spPr/>
    </dgm:pt>
    <dgm:pt modelId="{2F901871-0F83-42E3-9937-DCC1D7D465D8}" type="pres">
      <dgm:prSet presAssocID="{A14823A6-8CBF-4B7E-ACB4-DCB162FB13D0}" presName="parentTextBox" presStyleLbl="node1" presStyleIdx="0" presStyleCnt="3"/>
      <dgm:spPr/>
    </dgm:pt>
    <dgm:pt modelId="{869B63C0-8DE2-4AB9-A83B-C9E2C3871A3A}" type="pres">
      <dgm:prSet presAssocID="{A14823A6-8CBF-4B7E-ACB4-DCB162FB13D0}" presName="entireBox" presStyleLbl="node1" presStyleIdx="0" presStyleCnt="3"/>
      <dgm:spPr/>
    </dgm:pt>
    <dgm:pt modelId="{59E2CC99-0628-4375-B202-121614AAA79A}" type="pres">
      <dgm:prSet presAssocID="{A14823A6-8CBF-4B7E-ACB4-DCB162FB13D0}" presName="descendantBox" presStyleCnt="0"/>
      <dgm:spPr/>
    </dgm:pt>
    <dgm:pt modelId="{07C5D89E-E574-4C91-AE05-7FE7AE352998}" type="pres">
      <dgm:prSet presAssocID="{DEC3F319-65DD-4F36-B6DC-47CDE4D5B367}" presName="childTextBox" presStyleLbl="fgAccFollowNode1" presStyleIdx="0" presStyleCnt="6">
        <dgm:presLayoutVars>
          <dgm:bulletEnabled val="1"/>
        </dgm:presLayoutVars>
      </dgm:prSet>
      <dgm:spPr/>
    </dgm:pt>
    <dgm:pt modelId="{F327F39A-EBD3-42E8-AAB7-65055E9578A3}" type="pres">
      <dgm:prSet presAssocID="{067B3660-24F9-48AF-80AA-61359648DF6F}" presName="childTextBox" presStyleLbl="fgAccFollowNode1" presStyleIdx="1" presStyleCnt="6">
        <dgm:presLayoutVars>
          <dgm:bulletEnabled val="1"/>
        </dgm:presLayoutVars>
      </dgm:prSet>
      <dgm:spPr/>
    </dgm:pt>
    <dgm:pt modelId="{93FC0B09-8B1A-4F35-A699-D2878EC4A4A1}" type="pres">
      <dgm:prSet presAssocID="{9B7ADBE9-CD2A-4A51-930F-7949964B8757}" presName="sp" presStyleCnt="0"/>
      <dgm:spPr/>
    </dgm:pt>
    <dgm:pt modelId="{71D9B40A-A2CE-421C-B2C8-4FE76833AA17}" type="pres">
      <dgm:prSet presAssocID="{0BFB564E-6172-4BCC-B402-158ABAADF932}" presName="arrowAndChildren" presStyleCnt="0"/>
      <dgm:spPr/>
    </dgm:pt>
    <dgm:pt modelId="{511D8C6C-D200-4811-A518-4CB5BBB65519}" type="pres">
      <dgm:prSet presAssocID="{0BFB564E-6172-4BCC-B402-158ABAADF932}" presName="parentTextArrow" presStyleLbl="node1" presStyleIdx="0" presStyleCnt="3"/>
      <dgm:spPr/>
    </dgm:pt>
    <dgm:pt modelId="{2CB565EC-5D62-4D9E-B561-D67CE2BE303F}" type="pres">
      <dgm:prSet presAssocID="{0BFB564E-6172-4BCC-B402-158ABAADF932}" presName="arrow" presStyleLbl="node1" presStyleIdx="1" presStyleCnt="3"/>
      <dgm:spPr/>
    </dgm:pt>
    <dgm:pt modelId="{24A014EA-F760-42C1-88ED-943A90C8A802}" type="pres">
      <dgm:prSet presAssocID="{0BFB564E-6172-4BCC-B402-158ABAADF932}" presName="descendantArrow" presStyleCnt="0"/>
      <dgm:spPr/>
    </dgm:pt>
    <dgm:pt modelId="{4A7303EC-8AA6-422C-A178-8809B21565EF}" type="pres">
      <dgm:prSet presAssocID="{360FF89C-D2B8-437E-AFED-05877D0E8F55}" presName="childTextArrow" presStyleLbl="fgAccFollowNode1" presStyleIdx="2" presStyleCnt="6">
        <dgm:presLayoutVars>
          <dgm:bulletEnabled val="1"/>
        </dgm:presLayoutVars>
      </dgm:prSet>
      <dgm:spPr/>
    </dgm:pt>
    <dgm:pt modelId="{BFA67E4C-6DB5-42F0-A975-2B3D0223ADBB}" type="pres">
      <dgm:prSet presAssocID="{A953F110-8073-40CB-8F5E-32E080BE0916}" presName="childTextArrow" presStyleLbl="fgAccFollowNode1" presStyleIdx="3" presStyleCnt="6">
        <dgm:presLayoutVars>
          <dgm:bulletEnabled val="1"/>
        </dgm:presLayoutVars>
      </dgm:prSet>
      <dgm:spPr/>
    </dgm:pt>
    <dgm:pt modelId="{6A92A305-168C-4F6D-8A12-33FA2853A9CB}" type="pres">
      <dgm:prSet presAssocID="{671892DB-7395-4DD5-B3A8-BE4EBB07A018}" presName="sp" presStyleCnt="0"/>
      <dgm:spPr/>
    </dgm:pt>
    <dgm:pt modelId="{3292D41D-60F3-4DF6-BB75-C6485A67071E}" type="pres">
      <dgm:prSet presAssocID="{61EAAD55-D7EE-490B-A38E-2A8DD6C61E56}" presName="arrowAndChildren" presStyleCnt="0"/>
      <dgm:spPr/>
    </dgm:pt>
    <dgm:pt modelId="{582CFA70-447C-4949-9632-07DABE9D6B33}" type="pres">
      <dgm:prSet presAssocID="{61EAAD55-D7EE-490B-A38E-2A8DD6C61E56}" presName="parentTextArrow" presStyleLbl="node1" presStyleIdx="1" presStyleCnt="3"/>
      <dgm:spPr/>
    </dgm:pt>
    <dgm:pt modelId="{C8E4D6A9-F6E5-493C-A20E-085B476F603B}" type="pres">
      <dgm:prSet presAssocID="{61EAAD55-D7EE-490B-A38E-2A8DD6C61E56}" presName="arrow" presStyleLbl="node1" presStyleIdx="2" presStyleCnt="3"/>
      <dgm:spPr/>
    </dgm:pt>
    <dgm:pt modelId="{FF60D9EC-7B8D-4765-B53D-7832A0E6FBB1}" type="pres">
      <dgm:prSet presAssocID="{61EAAD55-D7EE-490B-A38E-2A8DD6C61E56}" presName="descendantArrow" presStyleCnt="0"/>
      <dgm:spPr/>
    </dgm:pt>
    <dgm:pt modelId="{FD930058-BBD8-44C5-997A-7015A701FEEB}" type="pres">
      <dgm:prSet presAssocID="{76C9A567-9DA8-49EC-B067-C6AFC50D8381}" presName="childTextArrow" presStyleLbl="fgAccFollowNode1" presStyleIdx="4" presStyleCnt="6">
        <dgm:presLayoutVars>
          <dgm:bulletEnabled val="1"/>
        </dgm:presLayoutVars>
      </dgm:prSet>
      <dgm:spPr/>
    </dgm:pt>
    <dgm:pt modelId="{8BB6CA87-517D-4CE6-B41B-02D6419B514D}" type="pres">
      <dgm:prSet presAssocID="{BBFDF6A5-42D2-47BE-AD05-CB3382B4D885}" presName="childTextArrow" presStyleLbl="fgAccFollowNode1" presStyleIdx="5" presStyleCnt="6">
        <dgm:presLayoutVars>
          <dgm:bulletEnabled val="1"/>
        </dgm:presLayoutVars>
      </dgm:prSet>
      <dgm:spPr/>
    </dgm:pt>
  </dgm:ptLst>
  <dgm:cxnLst>
    <dgm:cxn modelId="{98416026-43FB-4CA2-B007-C82712B9041D}" type="presOf" srcId="{BBFDF6A5-42D2-47BE-AD05-CB3382B4D885}" destId="{8BB6CA87-517D-4CE6-B41B-02D6419B514D}" srcOrd="0" destOrd="0" presId="urn:microsoft.com/office/officeart/2005/8/layout/process4"/>
    <dgm:cxn modelId="{20A85D36-C3C7-4DDD-9906-3A624388D57C}" srcId="{61EAAD55-D7EE-490B-A38E-2A8DD6C61E56}" destId="{BBFDF6A5-42D2-47BE-AD05-CB3382B4D885}" srcOrd="1" destOrd="0" parTransId="{3F2FFF74-1F70-4731-879D-D1D6F9102A61}" sibTransId="{040FB38D-B0B8-47A5-8B54-8B1BDB5508FF}"/>
    <dgm:cxn modelId="{DE563A3E-8C92-4553-81D0-1737959FF539}" type="presOf" srcId="{0BFB564E-6172-4BCC-B402-158ABAADF932}" destId="{511D8C6C-D200-4811-A518-4CB5BBB65519}" srcOrd="0" destOrd="0" presId="urn:microsoft.com/office/officeart/2005/8/layout/process4"/>
    <dgm:cxn modelId="{CFAFA861-591B-441A-883F-31F2434C01D2}" type="presOf" srcId="{41E4D9F2-87A7-4476-8FC7-6734E4692834}" destId="{05FF9A1D-620F-4DE2-9CBB-1ACBA60D393E}" srcOrd="0" destOrd="0" presId="urn:microsoft.com/office/officeart/2005/8/layout/process4"/>
    <dgm:cxn modelId="{5DB63264-9850-4570-AB63-9856DCA23C00}" type="presOf" srcId="{A953F110-8073-40CB-8F5E-32E080BE0916}" destId="{BFA67E4C-6DB5-42F0-A975-2B3D0223ADBB}" srcOrd="0" destOrd="0" presId="urn:microsoft.com/office/officeart/2005/8/layout/process4"/>
    <dgm:cxn modelId="{5A45DE64-AA69-45CE-B9FF-07DC0CF47AE6}" type="presOf" srcId="{0BFB564E-6172-4BCC-B402-158ABAADF932}" destId="{2CB565EC-5D62-4D9E-B561-D67CE2BE303F}" srcOrd="1" destOrd="0" presId="urn:microsoft.com/office/officeart/2005/8/layout/process4"/>
    <dgm:cxn modelId="{B279AF70-4039-4698-831E-D6C2F95E4FAD}" type="presOf" srcId="{61EAAD55-D7EE-490B-A38E-2A8DD6C61E56}" destId="{C8E4D6A9-F6E5-493C-A20E-085B476F603B}" srcOrd="1" destOrd="0" presId="urn:microsoft.com/office/officeart/2005/8/layout/process4"/>
    <dgm:cxn modelId="{9E332B72-CBC5-4AFD-8058-35A2DC33034E}" type="presOf" srcId="{067B3660-24F9-48AF-80AA-61359648DF6F}" destId="{F327F39A-EBD3-42E8-AAB7-65055E9578A3}" srcOrd="0" destOrd="0" presId="urn:microsoft.com/office/officeart/2005/8/layout/process4"/>
    <dgm:cxn modelId="{35D37255-4FF0-4B81-8E2E-84C0F3C7A294}" srcId="{61EAAD55-D7EE-490B-A38E-2A8DD6C61E56}" destId="{76C9A567-9DA8-49EC-B067-C6AFC50D8381}" srcOrd="0" destOrd="0" parTransId="{F39E9726-2EEC-4A07-8AA3-058ED8399B12}" sibTransId="{DDF4F58A-A01F-4FCA-AFA7-2798507A2602}"/>
    <dgm:cxn modelId="{32036A56-63B8-45D7-B0E4-3D232525B857}" srcId="{41E4D9F2-87A7-4476-8FC7-6734E4692834}" destId="{0BFB564E-6172-4BCC-B402-158ABAADF932}" srcOrd="1" destOrd="0" parTransId="{A8B6CCB6-6688-417E-A5B2-13658D9C5709}" sibTransId="{9B7ADBE9-CD2A-4A51-930F-7949964B8757}"/>
    <dgm:cxn modelId="{485BDF59-E044-4391-892F-B08F3EEF2A62}" type="presOf" srcId="{A14823A6-8CBF-4B7E-ACB4-DCB162FB13D0}" destId="{869B63C0-8DE2-4AB9-A83B-C9E2C3871A3A}" srcOrd="1" destOrd="0" presId="urn:microsoft.com/office/officeart/2005/8/layout/process4"/>
    <dgm:cxn modelId="{988DF95A-A37E-4718-850D-197CB3A5D986}" type="presOf" srcId="{61EAAD55-D7EE-490B-A38E-2A8DD6C61E56}" destId="{582CFA70-447C-4949-9632-07DABE9D6B33}" srcOrd="0" destOrd="0" presId="urn:microsoft.com/office/officeart/2005/8/layout/process4"/>
    <dgm:cxn modelId="{0AEB7981-8228-4389-BA75-36EB35F1BEC2}" srcId="{41E4D9F2-87A7-4476-8FC7-6734E4692834}" destId="{61EAAD55-D7EE-490B-A38E-2A8DD6C61E56}" srcOrd="0" destOrd="0" parTransId="{E766F486-7962-4EC1-A577-4A6B4DBD1DA6}" sibTransId="{671892DB-7395-4DD5-B3A8-BE4EBB07A018}"/>
    <dgm:cxn modelId="{91C2F58D-6F02-40DE-A35F-629D80AEC40C}" type="presOf" srcId="{76C9A567-9DA8-49EC-B067-C6AFC50D8381}" destId="{FD930058-BBD8-44C5-997A-7015A701FEEB}" srcOrd="0" destOrd="0" presId="urn:microsoft.com/office/officeart/2005/8/layout/process4"/>
    <dgm:cxn modelId="{93445C9D-D3D9-4D0F-B881-4D6A823C7DBD}" srcId="{A14823A6-8CBF-4B7E-ACB4-DCB162FB13D0}" destId="{DEC3F319-65DD-4F36-B6DC-47CDE4D5B367}" srcOrd="0" destOrd="0" parTransId="{C3549ACC-67BC-4779-8867-4ACA60DD8CE5}" sibTransId="{E493B32D-9491-4572-BB56-0720EAD416F8}"/>
    <dgm:cxn modelId="{76E5CDA0-76A6-4109-A62C-7AA609BDE3B3}" type="presOf" srcId="{A14823A6-8CBF-4B7E-ACB4-DCB162FB13D0}" destId="{2F901871-0F83-42E3-9937-DCC1D7D465D8}" srcOrd="0" destOrd="0" presId="urn:microsoft.com/office/officeart/2005/8/layout/process4"/>
    <dgm:cxn modelId="{4111E6A0-CE37-4261-BF81-08B260CC4308}" srcId="{0BFB564E-6172-4BCC-B402-158ABAADF932}" destId="{A953F110-8073-40CB-8F5E-32E080BE0916}" srcOrd="1" destOrd="0" parTransId="{E7329559-085F-49DE-9520-144ECA167B10}" sibTransId="{F274D457-7C9F-44A2-841D-4CA37A13EA4C}"/>
    <dgm:cxn modelId="{B2C6E4B7-67F8-4B87-B307-468AEA25B91C}" type="presOf" srcId="{360FF89C-D2B8-437E-AFED-05877D0E8F55}" destId="{4A7303EC-8AA6-422C-A178-8809B21565EF}" srcOrd="0" destOrd="0" presId="urn:microsoft.com/office/officeart/2005/8/layout/process4"/>
    <dgm:cxn modelId="{E19857C5-2EA0-4B39-BB65-FCD066C56022}" srcId="{41E4D9F2-87A7-4476-8FC7-6734E4692834}" destId="{A14823A6-8CBF-4B7E-ACB4-DCB162FB13D0}" srcOrd="2" destOrd="0" parTransId="{BCDE6E5F-F9BB-4D47-AFF4-3813EF9AB1CA}" sibTransId="{91A51EBD-0698-46A6-8B84-A08583BE0E64}"/>
    <dgm:cxn modelId="{B8DE41CF-AE47-4582-8E5E-062641AA5E03}" srcId="{0BFB564E-6172-4BCC-B402-158ABAADF932}" destId="{360FF89C-D2B8-437E-AFED-05877D0E8F55}" srcOrd="0" destOrd="0" parTransId="{651815DB-9FA6-4CC5-ACD7-01DB5CCFF591}" sibTransId="{C64E11FA-C673-4AD2-B6C1-42C7269E5DF1}"/>
    <dgm:cxn modelId="{9CFE11F0-A2A2-46DC-962D-0B2C1E8F2E13}" type="presOf" srcId="{DEC3F319-65DD-4F36-B6DC-47CDE4D5B367}" destId="{07C5D89E-E574-4C91-AE05-7FE7AE352998}" srcOrd="0" destOrd="0" presId="urn:microsoft.com/office/officeart/2005/8/layout/process4"/>
    <dgm:cxn modelId="{82D3F8F1-C092-4F2A-A917-7DA3FDF7A4D3}" srcId="{A14823A6-8CBF-4B7E-ACB4-DCB162FB13D0}" destId="{067B3660-24F9-48AF-80AA-61359648DF6F}" srcOrd="1" destOrd="0" parTransId="{39A0A106-F9B7-4D7D-B7A9-A605490B485E}" sibTransId="{F29EA7B8-7835-4E03-8A2A-1C2CE6BF0EB3}"/>
    <dgm:cxn modelId="{B07DCBF1-A3BA-487B-B5D6-A26DE621E6B7}" type="presParOf" srcId="{05FF9A1D-620F-4DE2-9CBB-1ACBA60D393E}" destId="{19642FE0-C466-48DC-81CC-BC7214D6F937}" srcOrd="0" destOrd="0" presId="urn:microsoft.com/office/officeart/2005/8/layout/process4"/>
    <dgm:cxn modelId="{F007384B-033B-469D-959B-E7F0015C0DB7}" type="presParOf" srcId="{19642FE0-C466-48DC-81CC-BC7214D6F937}" destId="{2F901871-0F83-42E3-9937-DCC1D7D465D8}" srcOrd="0" destOrd="0" presId="urn:microsoft.com/office/officeart/2005/8/layout/process4"/>
    <dgm:cxn modelId="{B35A7E77-7F91-4E0C-B5E2-57D1A7601C75}" type="presParOf" srcId="{19642FE0-C466-48DC-81CC-BC7214D6F937}" destId="{869B63C0-8DE2-4AB9-A83B-C9E2C3871A3A}" srcOrd="1" destOrd="0" presId="urn:microsoft.com/office/officeart/2005/8/layout/process4"/>
    <dgm:cxn modelId="{6D166C9A-9D01-47C7-877E-9D68B1D841CB}" type="presParOf" srcId="{19642FE0-C466-48DC-81CC-BC7214D6F937}" destId="{59E2CC99-0628-4375-B202-121614AAA79A}" srcOrd="2" destOrd="0" presId="urn:microsoft.com/office/officeart/2005/8/layout/process4"/>
    <dgm:cxn modelId="{5BF767DF-E560-4265-9F4A-EE139BF4144C}" type="presParOf" srcId="{59E2CC99-0628-4375-B202-121614AAA79A}" destId="{07C5D89E-E574-4C91-AE05-7FE7AE352998}" srcOrd="0" destOrd="0" presId="urn:microsoft.com/office/officeart/2005/8/layout/process4"/>
    <dgm:cxn modelId="{005138E3-4A4F-4200-96B0-E693465683AD}" type="presParOf" srcId="{59E2CC99-0628-4375-B202-121614AAA79A}" destId="{F327F39A-EBD3-42E8-AAB7-65055E9578A3}" srcOrd="1" destOrd="0" presId="urn:microsoft.com/office/officeart/2005/8/layout/process4"/>
    <dgm:cxn modelId="{FB4C1A63-BCD8-45F8-B098-40AC7C78F4F2}" type="presParOf" srcId="{05FF9A1D-620F-4DE2-9CBB-1ACBA60D393E}" destId="{93FC0B09-8B1A-4F35-A699-D2878EC4A4A1}" srcOrd="1" destOrd="0" presId="urn:microsoft.com/office/officeart/2005/8/layout/process4"/>
    <dgm:cxn modelId="{02CBD913-B7EC-42B9-97AF-CE9F628F92A2}" type="presParOf" srcId="{05FF9A1D-620F-4DE2-9CBB-1ACBA60D393E}" destId="{71D9B40A-A2CE-421C-B2C8-4FE76833AA17}" srcOrd="2" destOrd="0" presId="urn:microsoft.com/office/officeart/2005/8/layout/process4"/>
    <dgm:cxn modelId="{7B39FF4F-0093-4C7E-948A-5F4BA5CF8060}" type="presParOf" srcId="{71D9B40A-A2CE-421C-B2C8-4FE76833AA17}" destId="{511D8C6C-D200-4811-A518-4CB5BBB65519}" srcOrd="0" destOrd="0" presId="urn:microsoft.com/office/officeart/2005/8/layout/process4"/>
    <dgm:cxn modelId="{5F2465ED-CFEC-479B-B5BE-F726D9E66B6E}" type="presParOf" srcId="{71D9B40A-A2CE-421C-B2C8-4FE76833AA17}" destId="{2CB565EC-5D62-4D9E-B561-D67CE2BE303F}" srcOrd="1" destOrd="0" presId="urn:microsoft.com/office/officeart/2005/8/layout/process4"/>
    <dgm:cxn modelId="{29FCFCE5-6A47-4411-BFA4-5D8D98FD36E3}" type="presParOf" srcId="{71D9B40A-A2CE-421C-B2C8-4FE76833AA17}" destId="{24A014EA-F760-42C1-88ED-943A90C8A802}" srcOrd="2" destOrd="0" presId="urn:microsoft.com/office/officeart/2005/8/layout/process4"/>
    <dgm:cxn modelId="{0C1818FF-BD74-4BC9-81FE-8150D56956CB}" type="presParOf" srcId="{24A014EA-F760-42C1-88ED-943A90C8A802}" destId="{4A7303EC-8AA6-422C-A178-8809B21565EF}" srcOrd="0" destOrd="0" presId="urn:microsoft.com/office/officeart/2005/8/layout/process4"/>
    <dgm:cxn modelId="{ED1C8FC5-9907-405B-836F-6BD6EB4DD7C3}" type="presParOf" srcId="{24A014EA-F760-42C1-88ED-943A90C8A802}" destId="{BFA67E4C-6DB5-42F0-A975-2B3D0223ADBB}" srcOrd="1" destOrd="0" presId="urn:microsoft.com/office/officeart/2005/8/layout/process4"/>
    <dgm:cxn modelId="{E0F90545-763B-4128-8524-39030448FDB9}" type="presParOf" srcId="{05FF9A1D-620F-4DE2-9CBB-1ACBA60D393E}" destId="{6A92A305-168C-4F6D-8A12-33FA2853A9CB}" srcOrd="3" destOrd="0" presId="urn:microsoft.com/office/officeart/2005/8/layout/process4"/>
    <dgm:cxn modelId="{77AC2EC0-2E65-4E13-A162-1348ACAD21E1}" type="presParOf" srcId="{05FF9A1D-620F-4DE2-9CBB-1ACBA60D393E}" destId="{3292D41D-60F3-4DF6-BB75-C6485A67071E}" srcOrd="4" destOrd="0" presId="urn:microsoft.com/office/officeart/2005/8/layout/process4"/>
    <dgm:cxn modelId="{AC52DA78-E704-46A1-89BD-CE3EE185CFBB}" type="presParOf" srcId="{3292D41D-60F3-4DF6-BB75-C6485A67071E}" destId="{582CFA70-447C-4949-9632-07DABE9D6B33}" srcOrd="0" destOrd="0" presId="urn:microsoft.com/office/officeart/2005/8/layout/process4"/>
    <dgm:cxn modelId="{CB59E1F4-9533-40AB-B346-B9E600E9B677}" type="presParOf" srcId="{3292D41D-60F3-4DF6-BB75-C6485A67071E}" destId="{C8E4D6A9-F6E5-493C-A20E-085B476F603B}" srcOrd="1" destOrd="0" presId="urn:microsoft.com/office/officeart/2005/8/layout/process4"/>
    <dgm:cxn modelId="{BF65680B-36C7-4AB9-9D4F-D08323D16597}" type="presParOf" srcId="{3292D41D-60F3-4DF6-BB75-C6485A67071E}" destId="{FF60D9EC-7B8D-4765-B53D-7832A0E6FBB1}" srcOrd="2" destOrd="0" presId="urn:microsoft.com/office/officeart/2005/8/layout/process4"/>
    <dgm:cxn modelId="{125C7C0D-14A0-4E06-A613-0247B04FA171}" type="presParOf" srcId="{FF60D9EC-7B8D-4765-B53D-7832A0E6FBB1}" destId="{FD930058-BBD8-44C5-997A-7015A701FEEB}" srcOrd="0" destOrd="0" presId="urn:microsoft.com/office/officeart/2005/8/layout/process4"/>
    <dgm:cxn modelId="{BE67B341-4DE6-47E4-95F8-25E80C134E6B}" type="presParOf" srcId="{FF60D9EC-7B8D-4765-B53D-7832A0E6FBB1}" destId="{8BB6CA87-517D-4CE6-B41B-02D6419B514D}"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63C0-8DE2-4AB9-A83B-C9E2C3871A3A}">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Transit as a Career</a:t>
          </a:r>
        </a:p>
      </dsp:txBody>
      <dsp:txXfrm>
        <a:off x="0" y="3059187"/>
        <a:ext cx="6096000" cy="542210"/>
      </dsp:txXfrm>
    </dsp:sp>
    <dsp:sp modelId="{07C5D89E-E574-4C91-AE05-7FE7AE352998}">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Mostly in Operations</a:t>
          </a:r>
        </a:p>
      </dsp:txBody>
      <dsp:txXfrm>
        <a:off x="0" y="3581316"/>
        <a:ext cx="3047999" cy="461883"/>
      </dsp:txXfrm>
    </dsp:sp>
    <dsp:sp modelId="{F327F39A-EBD3-42E8-AAB7-65055E9578A3}">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Some in Development</a:t>
          </a:r>
        </a:p>
      </dsp:txBody>
      <dsp:txXfrm>
        <a:off x="3048000" y="3581316"/>
        <a:ext cx="3047999" cy="461883"/>
      </dsp:txXfrm>
    </dsp:sp>
    <dsp:sp modelId="{2CB565EC-5D62-4D9E-B561-D67CE2BE303F}">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Community Volunteerism</a:t>
          </a:r>
        </a:p>
      </dsp:txBody>
      <dsp:txXfrm rot="-10800000">
        <a:off x="0" y="1529953"/>
        <a:ext cx="6096000" cy="542047"/>
      </dsp:txXfrm>
    </dsp:sp>
    <dsp:sp modelId="{4A7303EC-8AA6-422C-A178-8809B21565EF}">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Transit Advisory Committee</a:t>
          </a:r>
        </a:p>
      </dsp:txBody>
      <dsp:txXfrm>
        <a:off x="0" y="2072001"/>
        <a:ext cx="3047999" cy="461744"/>
      </dsp:txXfrm>
    </dsp:sp>
    <dsp:sp modelId="{BFA67E4C-6DB5-42F0-A975-2B3D0223ADBB}">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Public Transit Professionals</a:t>
          </a:r>
        </a:p>
      </dsp:txBody>
      <dsp:txXfrm>
        <a:off x="3048000" y="2072001"/>
        <a:ext cx="3047999" cy="461744"/>
      </dsp:txXfrm>
    </dsp:sp>
    <dsp:sp modelId="{C8E4D6A9-F6E5-493C-A20E-085B476F603B}">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Non-Profit Work</a:t>
          </a:r>
        </a:p>
      </dsp:txBody>
      <dsp:txXfrm rot="-10800000">
        <a:off x="0" y="718"/>
        <a:ext cx="6096000" cy="542047"/>
      </dsp:txXfrm>
    </dsp:sp>
    <dsp:sp modelId="{FD930058-BBD8-44C5-997A-7015A701FEEB}">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Seniors</a:t>
          </a:r>
        </a:p>
      </dsp:txBody>
      <dsp:txXfrm>
        <a:off x="0" y="542766"/>
        <a:ext cx="3047999" cy="461744"/>
      </dsp:txXfrm>
    </dsp:sp>
    <dsp:sp modelId="{8BB6CA87-517D-4CE6-B41B-02D6419B514D}">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People with Disabilities</a:t>
          </a:r>
        </a:p>
      </dsp:txBody>
      <dsp:txXfrm>
        <a:off x="3048000" y="542766"/>
        <a:ext cx="3047999"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2A348-CB9C-474E-8070-ABFB5D84BA16}" type="datetimeFigureOut">
              <a:rPr lang="en-US" smtClean="0"/>
              <a:t>4/19/2022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5CF3B-6A24-4009-B548-4B591056777B}" type="slidenum">
              <a:rPr lang="en-US" smtClean="0"/>
              <a:t>‹#›</a:t>
            </a:fld>
            <a:endParaRPr lang="en-US" dirty="0"/>
          </a:p>
        </p:txBody>
      </p:sp>
    </p:spTree>
    <p:extLst>
      <p:ext uri="{BB962C8B-B14F-4D97-AF65-F5344CB8AC3E}">
        <p14:creationId xmlns:p14="http://schemas.microsoft.com/office/powerpoint/2010/main" val="409148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Avg. Weekday Fixed Route trips: 7,078 down 46% from 2019 (13,089)</a:t>
            </a:r>
          </a:p>
          <a:p>
            <a:r>
              <a:rPr lang="en-US" dirty="0"/>
              <a:t>2021 Annual ADA trips: 113,898 down 46% from 2019 (209,227 )</a:t>
            </a:r>
          </a:p>
          <a:p>
            <a:endParaRPr lang="en-US" dirty="0"/>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3</a:t>
            </a:fld>
            <a:endParaRPr lang="en-US" dirty="0"/>
          </a:p>
        </p:txBody>
      </p:sp>
    </p:spTree>
    <p:extLst>
      <p:ext uri="{BB962C8B-B14F-4D97-AF65-F5344CB8AC3E}">
        <p14:creationId xmlns:p14="http://schemas.microsoft.com/office/powerpoint/2010/main" val="57867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Partners directly support:</a:t>
            </a:r>
          </a:p>
          <a:p>
            <a:pPr marL="171450" indent="-171450">
              <a:buFont typeface="Arial" panose="020B0604020202020204" pitchFamily="34" charset="0"/>
              <a:buChar char="•"/>
            </a:pPr>
            <a:r>
              <a:rPr lang="en-US" b="0" dirty="0"/>
              <a:t>Coordinated online resource referrals</a:t>
            </a:r>
          </a:p>
          <a:p>
            <a:pPr marL="171450" indent="-171450">
              <a:buFont typeface="Arial" panose="020B0604020202020204" pitchFamily="34" charset="0"/>
              <a:buChar char="•"/>
            </a:pPr>
            <a:r>
              <a:rPr lang="en-US" b="0" dirty="0"/>
              <a:t>Ongoing coordination meetings</a:t>
            </a:r>
          </a:p>
          <a:p>
            <a:pPr marL="171450" indent="-171450">
              <a:buFont typeface="Arial" panose="020B0604020202020204" pitchFamily="34" charset="0"/>
              <a:buChar char="•"/>
            </a:pPr>
            <a:r>
              <a:rPr lang="en-US" b="0" dirty="0"/>
              <a:t>Scheduled resource fairs to educate client-based programs to ongoing resource development</a:t>
            </a:r>
          </a:p>
          <a:p>
            <a:pPr marL="171450" indent="-171450">
              <a:buFont typeface="Arial" panose="020B0604020202020204" pitchFamily="34" charset="0"/>
              <a:buChar char="•"/>
            </a:pPr>
            <a:r>
              <a:rPr lang="en-US" b="0" dirty="0"/>
              <a:t>One on one referrals to address access by clients and employers</a:t>
            </a:r>
          </a:p>
          <a:p>
            <a:pPr marL="171450" indent="-171450">
              <a:buFont typeface="Arial" panose="020B0604020202020204" pitchFamily="34" charset="0"/>
              <a:buChar char="•"/>
            </a:pPr>
            <a:r>
              <a:rPr lang="en-US" b="0" dirty="0"/>
              <a:t>Joint marketing and outreach crossing program boundaries</a:t>
            </a:r>
          </a:p>
          <a:p>
            <a:pPr marL="171450" indent="-171450">
              <a:buFont typeface="Arial" panose="020B0604020202020204" pitchFamily="34" charset="0"/>
              <a:buChar char="•"/>
            </a:pPr>
            <a:r>
              <a:rPr lang="en-US" b="0" dirty="0"/>
              <a:t>Direct referral and placements</a:t>
            </a:r>
          </a:p>
          <a:p>
            <a:pPr marL="171450" indent="-171450">
              <a:buFont typeface="Arial" panose="020B0604020202020204" pitchFamily="34" charset="0"/>
              <a:buChar char="•"/>
            </a:pPr>
            <a:endParaRPr lang="en-US" b="1" dirty="0"/>
          </a:p>
          <a:p>
            <a:r>
              <a:rPr lang="en-US" dirty="0"/>
              <a:t>Outreach and marketing of the Village Vans Program is ongoing. Outreach is targeted towards low-income community members seeking or sustaining new employment or those encountering transportation barriers related to employment. Outreach consists of career fairs, development and distribution of program materials, weekly and monthly meetings with strategic partners and recruitment interviews and referrals of potential new volunteers or participants. </a:t>
            </a:r>
            <a:r>
              <a:rPr lang="en-US"/>
              <a:t>Ongoing website updates related to Program operation and services and through our strategic partners is part of the coordination and communications supporting the partnerships.</a:t>
            </a:r>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12</a:t>
            </a:fld>
            <a:endParaRPr lang="en-US" dirty="0"/>
          </a:p>
        </p:txBody>
      </p:sp>
    </p:spTree>
    <p:extLst>
      <p:ext uri="{BB962C8B-B14F-4D97-AF65-F5344CB8AC3E}">
        <p14:creationId xmlns:p14="http://schemas.microsoft.com/office/powerpoint/2010/main" val="3379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13</a:t>
            </a:fld>
            <a:endParaRPr lang="en-US" dirty="0"/>
          </a:p>
        </p:txBody>
      </p:sp>
    </p:spTree>
    <p:extLst>
      <p:ext uri="{BB962C8B-B14F-4D97-AF65-F5344CB8AC3E}">
        <p14:creationId xmlns:p14="http://schemas.microsoft.com/office/powerpoint/2010/main" val="279642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Grant became a Village Vans volunteer, he had gone through several life changes that had caused him to hit “rock bottom.” Life had become overwhelming following a recent divorce and less time with his children. He says he felt aimless and didn’t have a sense of what he should do next. Grant describes that these were pretty dark days. In 2016, when he was at a local coffee shop, he noticed a Village Vans pamphlet. He called the same day and was interviewed for a volunteer position the next day. He says he was truly unsure about working with people. In his previous work as a commissioned salesperson, he often gave too much of himself and got burnt out. But, he says the faith Village Vans staff had in him gave greatly contributed to the confidence to be where he is today. He volunteered for 6 months in Village Vans and interviewed for 2 non-Operator positions at Intercity Transit before interviewing for and being selected as an ADA Paratransit Operator. Grant has been an ADA Paratransit Operator with Intercity Transit for almost 6 years and served for nearly 2 years as an ADA Paratransit Dispatch Intern before being hired on in that position. </a:t>
            </a:r>
          </a:p>
        </p:txBody>
      </p:sp>
      <p:sp>
        <p:nvSpPr>
          <p:cNvPr id="4" name="Slide Number Placeholder 3"/>
          <p:cNvSpPr>
            <a:spLocks noGrp="1"/>
          </p:cNvSpPr>
          <p:nvPr>
            <p:ph type="sldNum" sz="quarter" idx="5"/>
          </p:nvPr>
        </p:nvSpPr>
        <p:spPr/>
        <p:txBody>
          <a:bodyPr/>
          <a:lstStyle/>
          <a:p>
            <a:fld id="{2885CF3B-6A24-4009-B548-4B591056777B}" type="slidenum">
              <a:rPr lang="en-US" smtClean="0"/>
              <a:t>14</a:t>
            </a:fld>
            <a:endParaRPr lang="en-US" dirty="0"/>
          </a:p>
        </p:txBody>
      </p:sp>
    </p:spTree>
    <p:extLst>
      <p:ext uri="{BB962C8B-B14F-4D97-AF65-F5344CB8AC3E}">
        <p14:creationId xmlns:p14="http://schemas.microsoft.com/office/powerpoint/2010/main" val="313184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spare time, Grant enjoys all things trivia, comics, anime and has a love of the band The Posies, as shown by this awesome tattoo. He also has 2 shelter cats named Mistress Noodles and Mister Wayne. His greatest joy is traveling to California to visit his three children. </a:t>
            </a:r>
          </a:p>
        </p:txBody>
      </p:sp>
      <p:sp>
        <p:nvSpPr>
          <p:cNvPr id="4" name="Slide Number Placeholder 3"/>
          <p:cNvSpPr>
            <a:spLocks noGrp="1"/>
          </p:cNvSpPr>
          <p:nvPr>
            <p:ph type="sldNum" sz="quarter" idx="5"/>
          </p:nvPr>
        </p:nvSpPr>
        <p:spPr/>
        <p:txBody>
          <a:bodyPr/>
          <a:lstStyle/>
          <a:p>
            <a:fld id="{2885CF3B-6A24-4009-B548-4B591056777B}" type="slidenum">
              <a:rPr lang="en-US" smtClean="0"/>
              <a:t>15</a:t>
            </a:fld>
            <a:endParaRPr lang="en-US" dirty="0"/>
          </a:p>
        </p:txBody>
      </p:sp>
    </p:spTree>
    <p:extLst>
      <p:ext uri="{BB962C8B-B14F-4D97-AF65-F5344CB8AC3E}">
        <p14:creationId xmlns:p14="http://schemas.microsoft.com/office/powerpoint/2010/main" val="227229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Izi moved to Washington State from Wisconsin to attend The Evergreen State College and volunteered in the Village Vans program intermittently from 2017 to 2019. During that time, they also worked at Costco, a supported living service providing support to adults with Developmental Disabilities living in our communities and through work study at The Evergreen State College. Izi joined Intercity Transit in February of 2019 as a Coach Operator. During their time with us, Izi has served on the Operators Communication and Policy Committee, the Cut Commute Committee, and as a Core Trainer mentoring new Coach Operators with an emphasis on safety and service. In 2022, Izi was the successful candidate to fill the role of Village Vans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16</a:t>
            </a:fld>
            <a:endParaRPr lang="en-US" dirty="0"/>
          </a:p>
        </p:txBody>
      </p:sp>
    </p:spTree>
    <p:extLst>
      <p:ext uri="{BB962C8B-B14F-4D97-AF65-F5344CB8AC3E}">
        <p14:creationId xmlns:p14="http://schemas.microsoft.com/office/powerpoint/2010/main" val="282929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Izi is a proud Evergreen State College aka “Greener” grad – go Geoducks! Izi enjoys reading literature of all types, being out in nature, and hiking with their partner Kayvin and fur baby Kubou. When asked about their interest in serving as the Village Vans program Supervisor, Izi shared “I know firsthand how this wonderful program changes lives for the better. My positivity and compassion will allow the program to keep providing vital services to our community.” Izi joined steadfast Village Vans Assistant Eric in the vital work of removing barriers to economic independence for our community members experiencing issues of poverty. </a:t>
            </a:r>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17</a:t>
            </a:fld>
            <a:endParaRPr lang="en-US" dirty="0"/>
          </a:p>
        </p:txBody>
      </p:sp>
    </p:spTree>
    <p:extLst>
      <p:ext uri="{BB962C8B-B14F-4D97-AF65-F5344CB8AC3E}">
        <p14:creationId xmlns:p14="http://schemas.microsoft.com/office/powerpoint/2010/main" val="75031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a survivor of domestic violence and had changed their identity to keep themselves safe. They used Village Vans for transportation making finding work and employment possible.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a single parent and full-time provider for their family. Village Vans helped them get to and from work faster.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were a convicted felon living in rural Thurston county without a car or nearby access to transit. They became a Village Vans passenger so they could attend a local community college and earn their GED. Village Vans made their success possible by providing transportation to school. They commented, “with my diploma, I can do anything.”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saw a Village Vans poster and sensed this was something worth investigating. Little did I know that it would create so many opportunities. I really enjoy being part of a program that supports people in transition, finding stability in their lives. Volunteering lets me see the well-being of others that also enriches my own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 time in my life when I was searching for clarity, I found tremendous assistance and answers in the Village Vans Program. I was able to assist others, determine my next move and secure employment. I will always be grateful for the opportunity and pleasure of working with such caring and helpful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18</a:t>
            </a:fld>
            <a:endParaRPr lang="en-US" dirty="0"/>
          </a:p>
        </p:txBody>
      </p:sp>
    </p:spTree>
    <p:extLst>
      <p:ext uri="{BB962C8B-B14F-4D97-AF65-F5344CB8AC3E}">
        <p14:creationId xmlns:p14="http://schemas.microsoft.com/office/powerpoint/2010/main" val="418269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19</a:t>
            </a:fld>
            <a:endParaRPr lang="en-US" dirty="0"/>
          </a:p>
        </p:txBody>
      </p:sp>
    </p:spTree>
    <p:extLst>
      <p:ext uri="{BB962C8B-B14F-4D97-AF65-F5344CB8AC3E}">
        <p14:creationId xmlns:p14="http://schemas.microsoft.com/office/powerpoint/2010/main" val="190222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Aft>
                <a:spcPts val="1000"/>
              </a:spcAft>
              <a:buFont typeface="Wingdings" panose="05000000000000000000" pitchFamily="2" charset="2"/>
              <a:buChar char="§"/>
            </a:pPr>
            <a:r>
              <a:rPr lang="en-US" dirty="0">
                <a:effectLst/>
                <a:latin typeface="Arial" panose="020B0604020202020204" pitchFamily="34" charset="0"/>
                <a:ea typeface="Book Antiqua" panose="02040602050305030304" pitchFamily="18" charset="0"/>
                <a:cs typeface="Times New Roman" panose="02020603050405020304" pitchFamily="18" charset="0"/>
              </a:rPr>
              <a:t>Vanpool Coordinator 2004</a:t>
            </a:r>
          </a:p>
          <a:p>
            <a:pPr marL="800100" lvl="1" indent="-342900">
              <a:spcAft>
                <a:spcPts val="1000"/>
              </a:spcAft>
              <a:buFont typeface="Wingdings" panose="05000000000000000000" pitchFamily="2" charset="2"/>
              <a:buChar char="§"/>
            </a:pPr>
            <a:r>
              <a:rPr lang="en-US" dirty="0">
                <a:effectLst/>
                <a:latin typeface="Arial" panose="020B0604020202020204" pitchFamily="34" charset="0"/>
                <a:ea typeface="Book Antiqua" panose="02040602050305030304" pitchFamily="18" charset="0"/>
                <a:cs typeface="Times New Roman" panose="02020603050405020304" pitchFamily="18" charset="0"/>
              </a:rPr>
              <a:t>Youth Education Specialist in 2007</a:t>
            </a:r>
          </a:p>
          <a:p>
            <a:pPr marL="800100" lvl="1" indent="-342900">
              <a:spcAft>
                <a:spcPts val="1000"/>
              </a:spcAft>
              <a:buFont typeface="Wingdings" panose="05000000000000000000" pitchFamily="2" charset="2"/>
              <a:buChar char="§"/>
            </a:pPr>
            <a:r>
              <a:rPr lang="en-US" dirty="0">
                <a:effectLst/>
                <a:latin typeface="Arial" panose="020B0604020202020204" pitchFamily="34" charset="0"/>
                <a:ea typeface="Book Antiqua" panose="02040602050305030304" pitchFamily="18" charset="0"/>
                <a:cs typeface="Times New Roman" panose="02020603050405020304" pitchFamily="18" charset="0"/>
              </a:rPr>
              <a:t>Dial-A-Lift Manager in 2008 </a:t>
            </a:r>
          </a:p>
          <a:p>
            <a:pPr marL="800100" lvl="1" indent="-342900">
              <a:spcAft>
                <a:spcPts val="1000"/>
              </a:spcAft>
              <a:buFont typeface="Wingdings" panose="05000000000000000000" pitchFamily="2" charset="2"/>
              <a:buChar char="§"/>
            </a:pPr>
            <a:r>
              <a:rPr lang="en-US" dirty="0">
                <a:effectLst/>
                <a:latin typeface="Arial" panose="020B0604020202020204" pitchFamily="34" charset="0"/>
                <a:ea typeface="Book Antiqua" panose="02040602050305030304" pitchFamily="18" charset="0"/>
                <a:cs typeface="Times New Roman" panose="02020603050405020304" pitchFamily="18" charset="0"/>
              </a:rPr>
              <a:t>Operations Director in 2018 </a:t>
            </a:r>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4</a:t>
            </a:fld>
            <a:endParaRPr lang="en-US" dirty="0"/>
          </a:p>
        </p:txBody>
      </p:sp>
    </p:spTree>
    <p:extLst>
      <p:ext uri="{BB962C8B-B14F-4D97-AF65-F5344CB8AC3E}">
        <p14:creationId xmlns:p14="http://schemas.microsoft.com/office/powerpoint/2010/main" val="244667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Craigslist</a:t>
            </a:r>
          </a:p>
          <a:p>
            <a:r>
              <a:rPr lang="en-US" dirty="0"/>
              <a:t>Indeed</a:t>
            </a:r>
          </a:p>
          <a:p>
            <a:r>
              <a:rPr lang="en-US" dirty="0"/>
              <a:t>Twitter</a:t>
            </a:r>
          </a:p>
          <a:p>
            <a:r>
              <a:rPr lang="en-US" dirty="0"/>
              <a:t>Facebook</a:t>
            </a:r>
          </a:p>
          <a:p>
            <a:r>
              <a:rPr lang="en-US" dirty="0"/>
              <a:t>WorkSource: WorkSource is a statewide partnership of state, local and nonprofit agencies that provides an array of employment and training services to job seekers and employers in Washington.</a:t>
            </a:r>
          </a:p>
          <a:p>
            <a:r>
              <a:rPr lang="en-US" dirty="0"/>
              <a:t>Thurston County Chamber Hot Jobs List</a:t>
            </a:r>
          </a:p>
          <a:p>
            <a:r>
              <a:rPr lang="en-US" dirty="0"/>
              <a:t>Pacific Mountain Workforce Development Council: The Pacific Mountain WorkForce Development Council (PACMTN) is a nonprofit organization dedicated to the development of a workforce system that supports business, industry, and all levels of employers and job seekers.</a:t>
            </a:r>
          </a:p>
          <a:p>
            <a:r>
              <a:rPr lang="en-US" dirty="0"/>
              <a:t>Capital Mall social media package</a:t>
            </a:r>
          </a:p>
          <a:p>
            <a:r>
              <a:rPr lang="en-US" dirty="0"/>
              <a:t>Joint Base Lewis McChord</a:t>
            </a:r>
          </a:p>
          <a:p>
            <a:r>
              <a:rPr lang="en-US" dirty="0"/>
              <a:t>Commercial Driver School</a:t>
            </a:r>
          </a:p>
          <a:p>
            <a:r>
              <a:rPr lang="en-US" dirty="0"/>
              <a:t>Sandwich boards at Transit Centers</a:t>
            </a:r>
          </a:p>
          <a:p>
            <a:r>
              <a:rPr lang="en-US" dirty="0"/>
              <a:t>Headway signs </a:t>
            </a:r>
          </a:p>
          <a:p>
            <a:r>
              <a:rPr lang="en-US" dirty="0"/>
              <a:t>Recruitment software puts the position on a few platforms</a:t>
            </a:r>
          </a:p>
          <a:p>
            <a:r>
              <a:rPr lang="en-US" dirty="0"/>
              <a:t>Government Jobs </a:t>
            </a:r>
          </a:p>
          <a:p>
            <a:r>
              <a:rPr lang="en-US" dirty="0"/>
              <a:t>Hire G.I. </a:t>
            </a:r>
          </a:p>
          <a:p>
            <a:r>
              <a:rPr lang="en-US" dirty="0"/>
              <a:t>Starting competitive wage is $22.21</a:t>
            </a:r>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5</a:t>
            </a:fld>
            <a:endParaRPr lang="en-US" dirty="0"/>
          </a:p>
        </p:txBody>
      </p:sp>
    </p:spTree>
    <p:extLst>
      <p:ext uri="{BB962C8B-B14F-4D97-AF65-F5344CB8AC3E}">
        <p14:creationId xmlns:p14="http://schemas.microsoft.com/office/powerpoint/2010/main" val="379530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hired 81 Coach Operators</a:t>
            </a:r>
          </a:p>
          <a:p>
            <a:r>
              <a:rPr lang="en-US" dirty="0"/>
              <a:t>2020 hired 20 Coach Operators</a:t>
            </a:r>
          </a:p>
          <a:p>
            <a:r>
              <a:rPr lang="en-US" dirty="0"/>
              <a:t>2021 hired 39 Coach Operators</a:t>
            </a:r>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6</a:t>
            </a:fld>
            <a:endParaRPr lang="en-US" dirty="0"/>
          </a:p>
        </p:txBody>
      </p:sp>
    </p:spTree>
    <p:extLst>
      <p:ext uri="{BB962C8B-B14F-4D97-AF65-F5344CB8AC3E}">
        <p14:creationId xmlns:p14="http://schemas.microsoft.com/office/powerpoint/2010/main" val="264411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Intercity Transit’s Village Vans program, in Operation since 2002, has been awarded multiple federal competitive funds for both Operating and Capital expenses. Operating funds were used to fund 50% of the staff time used to administer the program. Capital funds were used to purchase 50% (or 2 out of 4) of the vans used for the program. The Village Vans program was 1 of 16 agencies awarded an Innovative Transit Workforce Development grant in FY2015. Total federal grant funding secured has totaled nearly $1 million dollars.</a:t>
            </a:r>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7</a:t>
            </a:fld>
            <a:endParaRPr lang="en-US" dirty="0"/>
          </a:p>
        </p:txBody>
      </p:sp>
    </p:spTree>
    <p:extLst>
      <p:ext uri="{BB962C8B-B14F-4D97-AF65-F5344CB8AC3E}">
        <p14:creationId xmlns:p14="http://schemas.microsoft.com/office/powerpoint/2010/main" val="384466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8</a:t>
            </a:fld>
            <a:endParaRPr lang="en-US" dirty="0"/>
          </a:p>
        </p:txBody>
      </p:sp>
    </p:spTree>
    <p:extLst>
      <p:ext uri="{BB962C8B-B14F-4D97-AF65-F5344CB8AC3E}">
        <p14:creationId xmlns:p14="http://schemas.microsoft.com/office/powerpoint/2010/main" val="37811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2019: out of 81 total Coach Operator Hires = 14%</a:t>
            </a:r>
          </a:p>
          <a:p>
            <a:pPr lvl="0"/>
            <a:r>
              <a:rPr lang="en-US" dirty="0"/>
              <a:t>2020: out of 20 total Coach Operator Hires = 20%</a:t>
            </a:r>
          </a:p>
          <a:p>
            <a:pPr lvl="0"/>
            <a:r>
              <a:rPr lang="en-US" dirty="0"/>
              <a:t>2021: out of 39 total Coach Operator Hires = 10%</a:t>
            </a:r>
          </a:p>
          <a:p>
            <a:pPr lvl="0"/>
            <a:endParaRPr lang="en-US" dirty="0"/>
          </a:p>
          <a:p>
            <a:pPr lvl="0"/>
            <a:r>
              <a:rPr lang="en-US" dirty="0"/>
              <a:t>25 Village Vans volunteers are still employed at Intercity Transit, 22 of which are Operators. Just under 10% of our Operator workforce. Share during questions, if asked.</a:t>
            </a:r>
          </a:p>
          <a:p>
            <a:pPr lvl="0"/>
            <a:endParaRPr lang="en-US" dirty="0"/>
          </a:p>
          <a:p>
            <a:pPr lvl="0"/>
            <a:r>
              <a:rPr lang="en-US" dirty="0"/>
              <a:t>Volunteers: </a:t>
            </a:r>
          </a:p>
          <a:p>
            <a:pPr lvl="0"/>
            <a:r>
              <a:rPr lang="en-US" dirty="0"/>
              <a:t>2019: 33</a:t>
            </a:r>
          </a:p>
          <a:p>
            <a:pPr lvl="0"/>
            <a:r>
              <a:rPr lang="en-US" dirty="0"/>
              <a:t>2020: 18</a:t>
            </a:r>
          </a:p>
          <a:p>
            <a:pPr lvl="0"/>
            <a:r>
              <a:rPr lang="en-US" dirty="0"/>
              <a:t>2021: 7</a:t>
            </a:r>
          </a:p>
          <a:p>
            <a:pPr lvl="0"/>
            <a:endParaRPr lang="en-US" dirty="0"/>
          </a:p>
          <a:p>
            <a:pPr lvl="0"/>
            <a:r>
              <a:rPr lang="en-US" dirty="0"/>
              <a:t>Volunteer Hours: </a:t>
            </a:r>
          </a:p>
          <a:p>
            <a:pPr lvl="0"/>
            <a:r>
              <a:rPr lang="en-US" dirty="0"/>
              <a:t>2019: 4,505</a:t>
            </a:r>
          </a:p>
          <a:p>
            <a:pPr lvl="0"/>
            <a:r>
              <a:rPr lang="en-US" dirty="0"/>
              <a:t>2020: 1,225</a:t>
            </a:r>
          </a:p>
          <a:p>
            <a:pPr lvl="0"/>
            <a:r>
              <a:rPr lang="en-US" dirty="0"/>
              <a:t>2021: 2,009</a:t>
            </a:r>
          </a:p>
          <a:p>
            <a:pPr lvl="0"/>
            <a:endParaRPr lang="en-US" dirty="0"/>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9</a:t>
            </a:fld>
            <a:endParaRPr lang="en-US" dirty="0"/>
          </a:p>
        </p:txBody>
      </p:sp>
    </p:spTree>
    <p:extLst>
      <p:ext uri="{BB962C8B-B14F-4D97-AF65-F5344CB8AC3E}">
        <p14:creationId xmlns:p14="http://schemas.microsoft.com/office/powerpoint/2010/main" val="159735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2019: out of 81 total Coach Operator Hires = 14%</a:t>
            </a:r>
          </a:p>
          <a:p>
            <a:pPr lvl="0"/>
            <a:r>
              <a:rPr lang="en-US" dirty="0"/>
              <a:t>2020: out of 20 total Coach Operator Hires = 20%</a:t>
            </a:r>
          </a:p>
          <a:p>
            <a:pPr lvl="0"/>
            <a:r>
              <a:rPr lang="en-US" dirty="0"/>
              <a:t>2021: out of 39 total Coach Operator Hires = 10%</a:t>
            </a:r>
          </a:p>
          <a:p>
            <a:pPr lvl="0"/>
            <a:endParaRPr lang="en-US" dirty="0"/>
          </a:p>
          <a:p>
            <a:pPr lvl="0"/>
            <a:r>
              <a:rPr lang="en-US" dirty="0"/>
              <a:t>25 Village Vans volunteers are still employed at Intercity Transit, 22 of which are Operators. Just under 10% of our Operator workforce. Share during questions, if asked.</a:t>
            </a:r>
          </a:p>
          <a:p>
            <a:pPr lvl="0"/>
            <a:endParaRPr lang="en-US" dirty="0"/>
          </a:p>
          <a:p>
            <a:pPr lvl="0"/>
            <a:r>
              <a:rPr lang="en-US" dirty="0"/>
              <a:t>Volunteers: </a:t>
            </a:r>
          </a:p>
          <a:p>
            <a:pPr lvl="0"/>
            <a:r>
              <a:rPr lang="en-US" dirty="0"/>
              <a:t>2019: 33</a:t>
            </a:r>
          </a:p>
          <a:p>
            <a:pPr lvl="0"/>
            <a:r>
              <a:rPr lang="en-US" dirty="0"/>
              <a:t>2020: 18</a:t>
            </a:r>
          </a:p>
          <a:p>
            <a:pPr lvl="0"/>
            <a:r>
              <a:rPr lang="en-US" dirty="0"/>
              <a:t>2021: 7</a:t>
            </a:r>
          </a:p>
          <a:p>
            <a:pPr lvl="0"/>
            <a:endParaRPr lang="en-US" dirty="0"/>
          </a:p>
          <a:p>
            <a:pPr lvl="0"/>
            <a:r>
              <a:rPr lang="en-US" dirty="0"/>
              <a:t>Volunteer Hours: </a:t>
            </a:r>
          </a:p>
          <a:p>
            <a:pPr lvl="0"/>
            <a:r>
              <a:rPr lang="en-US" dirty="0"/>
              <a:t>2019: 4,505</a:t>
            </a:r>
          </a:p>
          <a:p>
            <a:pPr lvl="0"/>
            <a:r>
              <a:rPr lang="en-US" dirty="0"/>
              <a:t>2020: 1,225</a:t>
            </a:r>
          </a:p>
          <a:p>
            <a:pPr lvl="0"/>
            <a:r>
              <a:rPr lang="en-US" dirty="0"/>
              <a:t>2021: 2,009</a:t>
            </a:r>
          </a:p>
          <a:p>
            <a:pPr lvl="0"/>
            <a:endParaRPr lang="en-US" dirty="0"/>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10</a:t>
            </a:fld>
            <a:endParaRPr lang="en-US" dirty="0"/>
          </a:p>
        </p:txBody>
      </p:sp>
    </p:spTree>
    <p:extLst>
      <p:ext uri="{BB962C8B-B14F-4D97-AF65-F5344CB8AC3E}">
        <p14:creationId xmlns:p14="http://schemas.microsoft.com/office/powerpoint/2010/main" val="272667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miles: </a:t>
            </a:r>
          </a:p>
          <a:p>
            <a:r>
              <a:rPr lang="en-US" dirty="0"/>
              <a:t>2019: 35,702</a:t>
            </a:r>
          </a:p>
          <a:p>
            <a:r>
              <a:rPr lang="en-US" dirty="0"/>
              <a:t>2020: 22,290</a:t>
            </a:r>
          </a:p>
          <a:p>
            <a:r>
              <a:rPr lang="en-US" dirty="0"/>
              <a:t>2021: 14,990</a:t>
            </a:r>
          </a:p>
          <a:p>
            <a:endParaRPr lang="en-US" dirty="0"/>
          </a:p>
        </p:txBody>
      </p:sp>
      <p:sp>
        <p:nvSpPr>
          <p:cNvPr id="4" name="Slide Number Placeholder 3"/>
          <p:cNvSpPr>
            <a:spLocks noGrp="1"/>
          </p:cNvSpPr>
          <p:nvPr>
            <p:ph type="sldNum" sz="quarter" idx="5"/>
          </p:nvPr>
        </p:nvSpPr>
        <p:spPr/>
        <p:txBody>
          <a:bodyPr/>
          <a:lstStyle/>
          <a:p>
            <a:fld id="{2885CF3B-6A24-4009-B548-4B591056777B}" type="slidenum">
              <a:rPr lang="en-US" smtClean="0"/>
              <a:t>11</a:t>
            </a:fld>
            <a:endParaRPr lang="en-US" dirty="0"/>
          </a:p>
        </p:txBody>
      </p:sp>
    </p:spTree>
    <p:extLst>
      <p:ext uri="{BB962C8B-B14F-4D97-AF65-F5344CB8AC3E}">
        <p14:creationId xmlns:p14="http://schemas.microsoft.com/office/powerpoint/2010/main" val="3837265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8508-04F5-48F9-8CF1-FF1BD2AD8808}"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42F30-8C4B-4C50-84E8-52AE5E1BBF4F}" type="slidenum">
              <a:rPr lang="en-US" smtClean="0"/>
              <a:t>‹#›</a:t>
            </a:fld>
            <a:endParaRPr lang="en-US" dirty="0"/>
          </a:p>
        </p:txBody>
      </p:sp>
      <p:pic>
        <p:nvPicPr>
          <p:cNvPr id="8" name="Picture 7"/>
          <p:cNvPicPr/>
          <p:nvPr userDrawn="1"/>
        </p:nvPicPr>
        <p:blipFill>
          <a:blip r:embed="rId2" cstate="screen">
            <a:extLst>
              <a:ext uri="{28A0092B-C50C-407E-A947-70E740481C1C}">
                <a14:useLocalDpi xmlns:a14="http://schemas.microsoft.com/office/drawing/2010/main"/>
              </a:ext>
            </a:extLst>
          </a:blip>
          <a:stretch>
            <a:fillRect/>
          </a:stretch>
        </p:blipFill>
        <p:spPr>
          <a:xfrm>
            <a:off x="722313" y="1295400"/>
            <a:ext cx="5145088" cy="1587755"/>
          </a:xfrm>
          <a:prstGeom prst="rect">
            <a:avLst/>
          </a:prstGeom>
        </p:spPr>
      </p:pic>
    </p:spTree>
    <p:extLst>
      <p:ext uri="{BB962C8B-B14F-4D97-AF65-F5344CB8AC3E}">
        <p14:creationId xmlns:p14="http://schemas.microsoft.com/office/powerpoint/2010/main" val="2402013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C42F30-8C4B-4C50-84E8-52AE5E1BBF4F}" type="slidenum">
              <a:rPr lang="en-US" smtClean="0"/>
              <a:t>‹#›</a:t>
            </a:fld>
            <a:endParaRPr lang="en-US" dirty="0"/>
          </a:p>
        </p:txBody>
      </p:sp>
      <p:sp>
        <p:nvSpPr>
          <p:cNvPr id="7"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1256570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42F30-8C4B-4C50-84E8-52AE5E1BBF4F}" type="slidenum">
              <a:rPr lang="en-US" smtClean="0"/>
              <a:t>‹#›</a:t>
            </a:fld>
            <a:endParaRPr lang="en-US" dirty="0"/>
          </a:p>
        </p:txBody>
      </p:sp>
      <p:pic>
        <p:nvPicPr>
          <p:cNvPr id="9" name="Picture 8"/>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1439856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C42F30-8C4B-4C50-84E8-52AE5E1BBF4F}" type="slidenum">
              <a:rPr lang="en-US" smtClean="0"/>
              <a:t>‹#›</a:t>
            </a:fld>
            <a:endParaRPr lang="en-US" dirty="0"/>
          </a:p>
        </p:txBody>
      </p:sp>
      <p:pic>
        <p:nvPicPr>
          <p:cNvPr id="11" name="Picture 10"/>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3388816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C42F30-8C4B-4C50-84E8-52AE5E1BBF4F}" type="slidenum">
              <a:rPr lang="en-US" smtClean="0"/>
              <a:t>‹#›</a:t>
            </a:fld>
            <a:endParaRPr lang="en-US" dirty="0"/>
          </a:p>
        </p:txBody>
      </p:sp>
      <p:pic>
        <p:nvPicPr>
          <p:cNvPr id="8" name="Picture 7"/>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103963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C42F30-8C4B-4C50-84E8-52AE5E1BBF4F}" type="slidenum">
              <a:rPr lang="en-US" smtClean="0"/>
              <a:t>‹#›</a:t>
            </a:fld>
            <a:endParaRPr lang="en-US" dirty="0"/>
          </a:p>
        </p:txBody>
      </p:sp>
      <p:pic>
        <p:nvPicPr>
          <p:cNvPr id="6" name="Picture 5"/>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1343937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42F30-8C4B-4C50-84E8-52AE5E1BBF4F}" type="slidenum">
              <a:rPr lang="en-US" smtClean="0"/>
              <a:t>‹#›</a:t>
            </a:fld>
            <a:endParaRPr lang="en-US" dirty="0"/>
          </a:p>
        </p:txBody>
      </p:sp>
      <p:pic>
        <p:nvPicPr>
          <p:cNvPr id="9" name="Picture 8"/>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4211798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42F30-8C4B-4C50-84E8-52AE5E1BBF4F}" type="slidenum">
              <a:rPr lang="en-US" smtClean="0"/>
              <a:t>‹#›</a:t>
            </a:fld>
            <a:endParaRPr lang="en-US" dirty="0"/>
          </a:p>
        </p:txBody>
      </p:sp>
      <p:pic>
        <p:nvPicPr>
          <p:cNvPr id="8" name="Picture 7"/>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4080910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42F30-8C4B-4C50-84E8-52AE5E1BBF4F}" type="slidenum">
              <a:rPr lang="en-US" smtClean="0"/>
              <a:t>‹#›</a:t>
            </a:fld>
            <a:endParaRPr lang="en-US" dirty="0"/>
          </a:p>
        </p:txBody>
      </p:sp>
      <p:pic>
        <p:nvPicPr>
          <p:cNvPr id="7" name="Picture 6"/>
          <p:cNvPicPr/>
          <p:nvPr userDrawn="1"/>
        </p:nvPicPr>
        <p:blipFill>
          <a:blip r:embed="rId2" cstate="screen">
            <a:extLst>
              <a:ext uri="{28A0092B-C50C-407E-A947-70E740481C1C}">
                <a14:useLocalDpi xmlns:a14="http://schemas.microsoft.com/office/drawing/2010/main"/>
              </a:ext>
            </a:extLst>
          </a:blip>
          <a:stretch>
            <a:fillRect/>
          </a:stretch>
        </p:blipFill>
        <p:spPr>
          <a:xfrm>
            <a:off x="409575" y="6260246"/>
            <a:ext cx="1495425" cy="461483"/>
          </a:xfrm>
          <a:prstGeom prst="rect">
            <a:avLst/>
          </a:prstGeom>
        </p:spPr>
      </p:pic>
    </p:spTree>
    <p:extLst>
      <p:ext uri="{BB962C8B-B14F-4D97-AF65-F5344CB8AC3E}">
        <p14:creationId xmlns:p14="http://schemas.microsoft.com/office/powerpoint/2010/main" val="2666752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9970" y="0"/>
            <a:ext cx="9144000" cy="80962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8508-04F5-48F9-8CF1-FF1BD2AD8808}" type="datetimeFigureOut">
              <a:rPr lang="en-US" smtClean="0"/>
              <a:t>4/19/2022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42F30-8C4B-4C50-84E8-52AE5E1BBF4F}" type="slidenum">
              <a:rPr lang="en-US" smtClean="0"/>
              <a:t>‹#›</a:t>
            </a:fld>
            <a:endParaRPr lang="en-US" dirty="0"/>
          </a:p>
        </p:txBody>
      </p:sp>
    </p:spTree>
    <p:extLst>
      <p:ext uri="{BB962C8B-B14F-4D97-AF65-F5344CB8AC3E}">
        <p14:creationId xmlns:p14="http://schemas.microsoft.com/office/powerpoint/2010/main" val="2710913079"/>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52" r:id="rId3"/>
    <p:sldLayoutId id="2147483653"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bergkamp@intercitytransi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mbarriers.com/povertyinstitu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97300"/>
            <a:ext cx="7239000" cy="1917700"/>
          </a:xfrm>
        </p:spPr>
        <p:txBody>
          <a:bodyPr>
            <a:normAutofit fontScale="90000"/>
          </a:bodyPr>
          <a:lstStyle/>
          <a:p>
            <a:r>
              <a:rPr lang="en-US" sz="3600" dirty="0"/>
              <a:t>Operator Recruitment and </a:t>
            </a:r>
            <a:br>
              <a:rPr lang="en-US" sz="3600" dirty="0"/>
            </a:br>
            <a:r>
              <a:rPr lang="en-US" sz="3600" dirty="0"/>
              <a:t>Village Vans Program</a:t>
            </a:r>
            <a:br>
              <a:rPr lang="en-US" dirty="0"/>
            </a:br>
            <a:r>
              <a:rPr lang="en-US" sz="2700" b="0" cap="none" dirty="0"/>
              <a:t>Emily Bergkamp</a:t>
            </a:r>
            <a:br>
              <a:rPr lang="en-US" sz="2700" b="0" cap="none" dirty="0"/>
            </a:br>
            <a:r>
              <a:rPr lang="en-US" sz="2700" b="0" cap="none" dirty="0"/>
              <a:t>Director of Operations</a:t>
            </a:r>
            <a:br>
              <a:rPr lang="en-US" sz="2700" b="0" cap="none" dirty="0"/>
            </a:br>
            <a:r>
              <a:rPr lang="en-US" sz="2700" b="0" cap="none" dirty="0"/>
              <a:t> </a:t>
            </a:r>
          </a:p>
        </p:txBody>
      </p:sp>
    </p:spTree>
    <p:extLst>
      <p:ext uri="{BB962C8B-B14F-4D97-AF65-F5344CB8AC3E}">
        <p14:creationId xmlns:p14="http://schemas.microsoft.com/office/powerpoint/2010/main" val="3870324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255-2476-4D35-B189-B6C6EC743D59}"/>
              </a:ext>
            </a:extLst>
          </p:cNvPr>
          <p:cNvSpPr>
            <a:spLocks noGrp="1"/>
          </p:cNvSpPr>
          <p:nvPr>
            <p:ph type="title"/>
          </p:nvPr>
        </p:nvSpPr>
        <p:spPr/>
        <p:txBody>
          <a:bodyPr>
            <a:normAutofit/>
          </a:bodyPr>
          <a:lstStyle/>
          <a:p>
            <a:r>
              <a:rPr lang="en-US" dirty="0"/>
              <a:t>Village Vans Volunteer Stats</a:t>
            </a:r>
          </a:p>
        </p:txBody>
      </p:sp>
      <p:sp>
        <p:nvSpPr>
          <p:cNvPr id="3" name="Content Placeholder 2">
            <a:extLst>
              <a:ext uri="{FF2B5EF4-FFF2-40B4-BE49-F238E27FC236}">
                <a16:creationId xmlns:a16="http://schemas.microsoft.com/office/drawing/2014/main" id="{E4A21C0F-0F09-4B42-A2B3-B1B46185C639}"/>
              </a:ext>
            </a:extLst>
          </p:cNvPr>
          <p:cNvSpPr>
            <a:spLocks noGrp="1"/>
          </p:cNvSpPr>
          <p:nvPr>
            <p:ph sz="half" idx="1"/>
          </p:nvPr>
        </p:nvSpPr>
        <p:spPr/>
        <p:txBody>
          <a:bodyPr numCol="2">
            <a:normAutofit/>
          </a:bodyPr>
          <a:lstStyle/>
          <a:p>
            <a:r>
              <a:rPr lang="en-US" dirty="0"/>
              <a:t>Employment Hires: </a:t>
            </a:r>
          </a:p>
          <a:p>
            <a:pPr lvl="1"/>
            <a:r>
              <a:rPr lang="en-US" dirty="0"/>
              <a:t>2019: 21</a:t>
            </a:r>
          </a:p>
          <a:p>
            <a:pPr lvl="1"/>
            <a:r>
              <a:rPr lang="en-US" dirty="0"/>
              <a:t>2020: 19</a:t>
            </a:r>
          </a:p>
          <a:p>
            <a:pPr lvl="1"/>
            <a:r>
              <a:rPr lang="en-US" dirty="0"/>
              <a:t>2021: 7</a:t>
            </a:r>
          </a:p>
          <a:p>
            <a:r>
              <a:rPr lang="en-US" dirty="0"/>
              <a:t>Employment with Intercity Transit:</a:t>
            </a:r>
          </a:p>
          <a:p>
            <a:pPr lvl="1"/>
            <a:r>
              <a:rPr lang="en-US" dirty="0"/>
              <a:t>2019: 11 </a:t>
            </a:r>
          </a:p>
          <a:p>
            <a:pPr lvl="1"/>
            <a:r>
              <a:rPr lang="en-US" dirty="0"/>
              <a:t>2020: 4 </a:t>
            </a:r>
          </a:p>
          <a:p>
            <a:pPr lvl="1"/>
            <a:r>
              <a:rPr lang="en-US" dirty="0"/>
              <a:t>2021: 4 </a:t>
            </a:r>
          </a:p>
          <a:p>
            <a:r>
              <a:rPr lang="en-US" dirty="0"/>
              <a:t>Employment in Transportation Field: </a:t>
            </a:r>
          </a:p>
          <a:p>
            <a:pPr lvl="1"/>
            <a:r>
              <a:rPr lang="en-US" dirty="0"/>
              <a:t>2019: 16</a:t>
            </a:r>
          </a:p>
          <a:p>
            <a:pPr lvl="1"/>
            <a:r>
              <a:rPr lang="en-US" dirty="0"/>
              <a:t>2020: 2</a:t>
            </a:r>
          </a:p>
          <a:p>
            <a:pPr lvl="1"/>
            <a:r>
              <a:rPr lang="en-US" dirty="0"/>
              <a:t>2021: 2</a:t>
            </a:r>
          </a:p>
          <a:p>
            <a:endParaRPr lang="en-US" dirty="0"/>
          </a:p>
        </p:txBody>
      </p:sp>
      <p:sp>
        <p:nvSpPr>
          <p:cNvPr id="4" name="TextBox 3">
            <a:extLst>
              <a:ext uri="{FF2B5EF4-FFF2-40B4-BE49-F238E27FC236}">
                <a16:creationId xmlns:a16="http://schemas.microsoft.com/office/drawing/2014/main" id="{D5F23AF9-C4BC-4CCE-831F-BED34BA7A0E7}"/>
              </a:ext>
            </a:extLst>
          </p:cNvPr>
          <p:cNvSpPr txBox="1"/>
          <p:nvPr/>
        </p:nvSpPr>
        <p:spPr>
          <a:xfrm>
            <a:off x="4304320" y="4114800"/>
            <a:ext cx="3886200" cy="1938992"/>
          </a:xfrm>
          <a:prstGeom prst="rect">
            <a:avLst/>
          </a:prstGeom>
          <a:noFill/>
        </p:spPr>
        <p:txBody>
          <a:bodyPr wrap="square" rtlCol="0">
            <a:spAutoFit/>
          </a:bodyPr>
          <a:lstStyle/>
          <a:p>
            <a:pPr algn="ctr"/>
            <a:r>
              <a:rPr lang="en-US" sz="2400" b="1" dirty="0">
                <a:solidFill>
                  <a:srgbClr val="FF0000"/>
                </a:solidFill>
              </a:rPr>
              <a:t>Intercity Transit has hired 33 Village Vans Volunteers since 2002. 25 of these volunteers still work at I.T., including 22 Operators.</a:t>
            </a:r>
          </a:p>
        </p:txBody>
      </p:sp>
    </p:spTree>
    <p:extLst>
      <p:ext uri="{BB962C8B-B14F-4D97-AF65-F5344CB8AC3E}">
        <p14:creationId xmlns:p14="http://schemas.microsoft.com/office/powerpoint/2010/main" val="2999457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255-2476-4D35-B189-B6C6EC743D59}"/>
              </a:ext>
            </a:extLst>
          </p:cNvPr>
          <p:cNvSpPr>
            <a:spLocks noGrp="1"/>
          </p:cNvSpPr>
          <p:nvPr>
            <p:ph type="title"/>
          </p:nvPr>
        </p:nvSpPr>
        <p:spPr/>
        <p:txBody>
          <a:bodyPr>
            <a:normAutofit/>
          </a:bodyPr>
          <a:lstStyle/>
          <a:p>
            <a:r>
              <a:rPr lang="en-US" dirty="0"/>
              <a:t>Village Vans Passenger Trips</a:t>
            </a:r>
          </a:p>
        </p:txBody>
      </p:sp>
      <p:sp>
        <p:nvSpPr>
          <p:cNvPr id="3" name="Content Placeholder 2">
            <a:extLst>
              <a:ext uri="{FF2B5EF4-FFF2-40B4-BE49-F238E27FC236}">
                <a16:creationId xmlns:a16="http://schemas.microsoft.com/office/drawing/2014/main" id="{E4A21C0F-0F09-4B42-A2B3-B1B46185C639}"/>
              </a:ext>
            </a:extLst>
          </p:cNvPr>
          <p:cNvSpPr>
            <a:spLocks noGrp="1"/>
          </p:cNvSpPr>
          <p:nvPr>
            <p:ph sz="half" idx="1"/>
          </p:nvPr>
        </p:nvSpPr>
        <p:spPr>
          <a:xfrm>
            <a:off x="457200" y="1295400"/>
            <a:ext cx="8229600" cy="4876800"/>
          </a:xfrm>
        </p:spPr>
        <p:txBody>
          <a:bodyPr numCol="1">
            <a:normAutofit/>
          </a:bodyPr>
          <a:lstStyle/>
          <a:p>
            <a:r>
              <a:rPr lang="en-US" dirty="0"/>
              <a:t>2019 Trips</a:t>
            </a:r>
          </a:p>
          <a:p>
            <a:pPr lvl="2"/>
            <a:r>
              <a:rPr lang="en-US" dirty="0"/>
              <a:t>Work Support: 3,708 </a:t>
            </a:r>
          </a:p>
          <a:p>
            <a:pPr lvl="2"/>
            <a:r>
              <a:rPr lang="en-US" dirty="0"/>
              <a:t>Daycare Stops: 1,640</a:t>
            </a:r>
          </a:p>
          <a:p>
            <a:pPr lvl="2"/>
            <a:r>
              <a:rPr lang="en-US" dirty="0"/>
              <a:t>School or Training: 952</a:t>
            </a:r>
          </a:p>
          <a:p>
            <a:r>
              <a:rPr lang="en-US" dirty="0"/>
              <a:t>2020 Trips</a:t>
            </a:r>
          </a:p>
          <a:p>
            <a:pPr lvl="2"/>
            <a:r>
              <a:rPr lang="en-US" dirty="0"/>
              <a:t>Work Support: 1,892</a:t>
            </a:r>
          </a:p>
          <a:p>
            <a:pPr lvl="2"/>
            <a:r>
              <a:rPr lang="en-US" dirty="0"/>
              <a:t>Daycare Stops: 1,378</a:t>
            </a:r>
          </a:p>
          <a:p>
            <a:pPr lvl="2"/>
            <a:r>
              <a:rPr lang="en-US" dirty="0"/>
              <a:t>School or Training: 450</a:t>
            </a:r>
          </a:p>
          <a:p>
            <a:r>
              <a:rPr lang="en-US" dirty="0"/>
              <a:t>2021 Trips</a:t>
            </a:r>
          </a:p>
          <a:p>
            <a:pPr lvl="2"/>
            <a:r>
              <a:rPr lang="en-US" dirty="0"/>
              <a:t>Work Support: 1,292</a:t>
            </a:r>
          </a:p>
          <a:p>
            <a:pPr lvl="2"/>
            <a:r>
              <a:rPr lang="en-US" dirty="0"/>
              <a:t>Daycare Stops: 128</a:t>
            </a:r>
          </a:p>
          <a:p>
            <a:pPr lvl="2"/>
            <a:r>
              <a:rPr lang="en-US" dirty="0"/>
              <a:t>School or Training: 226</a:t>
            </a:r>
          </a:p>
          <a:p>
            <a:pPr marL="457200" lvl="1" indent="0">
              <a:buNone/>
            </a:pPr>
            <a:endParaRPr lang="en-US" dirty="0"/>
          </a:p>
        </p:txBody>
      </p:sp>
    </p:spTree>
    <p:extLst>
      <p:ext uri="{BB962C8B-B14F-4D97-AF65-F5344CB8AC3E}">
        <p14:creationId xmlns:p14="http://schemas.microsoft.com/office/powerpoint/2010/main" val="2725519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255-2476-4D35-B189-B6C6EC743D59}"/>
              </a:ext>
            </a:extLst>
          </p:cNvPr>
          <p:cNvSpPr>
            <a:spLocks noGrp="1"/>
          </p:cNvSpPr>
          <p:nvPr>
            <p:ph type="title"/>
          </p:nvPr>
        </p:nvSpPr>
        <p:spPr/>
        <p:txBody>
          <a:bodyPr>
            <a:normAutofit/>
          </a:bodyPr>
          <a:lstStyle/>
          <a:p>
            <a:r>
              <a:rPr lang="en-US" dirty="0"/>
              <a:t>Community Partnerships</a:t>
            </a:r>
          </a:p>
        </p:txBody>
      </p:sp>
      <p:sp>
        <p:nvSpPr>
          <p:cNvPr id="3" name="Content Placeholder 2">
            <a:extLst>
              <a:ext uri="{FF2B5EF4-FFF2-40B4-BE49-F238E27FC236}">
                <a16:creationId xmlns:a16="http://schemas.microsoft.com/office/drawing/2014/main" id="{E4A21C0F-0F09-4B42-A2B3-B1B46185C639}"/>
              </a:ext>
            </a:extLst>
          </p:cNvPr>
          <p:cNvSpPr>
            <a:spLocks noGrp="1"/>
          </p:cNvSpPr>
          <p:nvPr>
            <p:ph sz="half" idx="1"/>
          </p:nvPr>
        </p:nvSpPr>
        <p:spPr>
          <a:xfrm>
            <a:off x="457200" y="1600200"/>
            <a:ext cx="8229600" cy="4876800"/>
          </a:xfrm>
        </p:spPr>
        <p:txBody>
          <a:bodyPr numCol="1">
            <a:normAutofit/>
          </a:bodyPr>
          <a:lstStyle/>
          <a:p>
            <a:r>
              <a:rPr lang="en-US" dirty="0"/>
              <a:t>WA Department of Social and Health Services</a:t>
            </a:r>
          </a:p>
          <a:p>
            <a:pPr lvl="1"/>
            <a:r>
              <a:rPr lang="en-US" dirty="0"/>
              <a:t>Division of Vocational Rehabilitation</a:t>
            </a:r>
          </a:p>
          <a:p>
            <a:pPr lvl="1"/>
            <a:r>
              <a:rPr lang="en-US" dirty="0"/>
              <a:t>Department of Child Support</a:t>
            </a:r>
          </a:p>
          <a:p>
            <a:r>
              <a:rPr lang="en-US" dirty="0"/>
              <a:t>Pacific Mountain Workforce Development Council</a:t>
            </a:r>
          </a:p>
          <a:p>
            <a:r>
              <a:rPr lang="en-US" dirty="0"/>
              <a:t>WorkSource</a:t>
            </a:r>
          </a:p>
          <a:p>
            <a:r>
              <a:rPr lang="en-US" dirty="0"/>
              <a:t>South Puget Sound Community College	</a:t>
            </a:r>
          </a:p>
          <a:p>
            <a:pPr lvl="1"/>
            <a:r>
              <a:rPr lang="en-US" dirty="0"/>
              <a:t>Workforce Transitions Program</a:t>
            </a:r>
          </a:p>
          <a:p>
            <a:pPr lvl="1"/>
            <a:r>
              <a:rPr lang="en-US" dirty="0"/>
              <a:t>Work Study</a:t>
            </a:r>
          </a:p>
          <a:p>
            <a:pPr marL="457200" lvl="1" indent="0">
              <a:buNone/>
            </a:pPr>
            <a:endParaRPr lang="en-US" dirty="0"/>
          </a:p>
        </p:txBody>
      </p:sp>
      <p:pic>
        <p:nvPicPr>
          <p:cNvPr id="5" name="Picture 4">
            <a:extLst>
              <a:ext uri="{FF2B5EF4-FFF2-40B4-BE49-F238E27FC236}">
                <a16:creationId xmlns:a16="http://schemas.microsoft.com/office/drawing/2014/main" id="{2887F3B4-4A2D-4EEC-9767-EF74B20BD8A9}"/>
              </a:ext>
            </a:extLst>
          </p:cNvPr>
          <p:cNvPicPr>
            <a:picLocks noChangeAspect="1"/>
          </p:cNvPicPr>
          <p:nvPr/>
        </p:nvPicPr>
        <p:blipFill>
          <a:blip r:embed="rId3"/>
          <a:stretch>
            <a:fillRect/>
          </a:stretch>
        </p:blipFill>
        <p:spPr>
          <a:xfrm>
            <a:off x="5486400" y="3565842"/>
            <a:ext cx="3468331" cy="3017520"/>
          </a:xfrm>
          <a:prstGeom prst="rect">
            <a:avLst/>
          </a:prstGeom>
        </p:spPr>
      </p:pic>
    </p:spTree>
    <p:extLst>
      <p:ext uri="{BB962C8B-B14F-4D97-AF65-F5344CB8AC3E}">
        <p14:creationId xmlns:p14="http://schemas.microsoft.com/office/powerpoint/2010/main" val="15773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255-2476-4D35-B189-B6C6EC743D59}"/>
              </a:ext>
            </a:extLst>
          </p:cNvPr>
          <p:cNvSpPr>
            <a:spLocks noGrp="1"/>
          </p:cNvSpPr>
          <p:nvPr>
            <p:ph type="title"/>
          </p:nvPr>
        </p:nvSpPr>
        <p:spPr/>
        <p:txBody>
          <a:bodyPr>
            <a:normAutofit/>
          </a:bodyPr>
          <a:lstStyle/>
          <a:p>
            <a:r>
              <a:rPr lang="en-US" dirty="0"/>
              <a:t>Volunteer Screening</a:t>
            </a:r>
          </a:p>
        </p:txBody>
      </p:sp>
      <p:pic>
        <p:nvPicPr>
          <p:cNvPr id="5" name="Content Placeholder 4">
            <a:extLst>
              <a:ext uri="{FF2B5EF4-FFF2-40B4-BE49-F238E27FC236}">
                <a16:creationId xmlns:a16="http://schemas.microsoft.com/office/drawing/2014/main" id="{068F049B-1299-4188-B655-D8165AED998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213051" y="1295400"/>
            <a:ext cx="6717897"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peech Bubble: Oval 5">
            <a:extLst>
              <a:ext uri="{FF2B5EF4-FFF2-40B4-BE49-F238E27FC236}">
                <a16:creationId xmlns:a16="http://schemas.microsoft.com/office/drawing/2014/main" id="{DE94A9F1-9894-418D-A341-0BFD5E7D24A0}"/>
              </a:ext>
            </a:extLst>
          </p:cNvPr>
          <p:cNvSpPr/>
          <p:nvPr/>
        </p:nvSpPr>
        <p:spPr>
          <a:xfrm>
            <a:off x="6019800" y="1828800"/>
            <a:ext cx="2438400" cy="1524000"/>
          </a:xfrm>
          <a:prstGeom prst="wedgeEllipseCallout">
            <a:avLst>
              <a:gd name="adj1" fmla="val -60148"/>
              <a:gd name="adj2" fmla="val 484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Helpful during job fairs and hiring events</a:t>
            </a:r>
          </a:p>
        </p:txBody>
      </p:sp>
    </p:spTree>
    <p:extLst>
      <p:ext uri="{BB962C8B-B14F-4D97-AF65-F5344CB8AC3E}">
        <p14:creationId xmlns:p14="http://schemas.microsoft.com/office/powerpoint/2010/main" val="3310316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D7C0-785F-4917-BC15-0FE85DC95481}"/>
              </a:ext>
            </a:extLst>
          </p:cNvPr>
          <p:cNvSpPr>
            <a:spLocks noGrp="1"/>
          </p:cNvSpPr>
          <p:nvPr>
            <p:ph type="title"/>
          </p:nvPr>
        </p:nvSpPr>
        <p:spPr>
          <a:xfrm>
            <a:off x="3957996" y="640080"/>
            <a:ext cx="4705943" cy="4018341"/>
          </a:xfrm>
          <a:noFill/>
        </p:spPr>
        <p:txBody>
          <a:bodyPr vert="horz" lIns="91440" tIns="45720" rIns="91440" bIns="45720" rtlCol="0" anchor="b">
            <a:normAutofit/>
          </a:bodyPr>
          <a:lstStyle/>
          <a:p>
            <a:pPr algn="l">
              <a:lnSpc>
                <a:spcPct val="90000"/>
              </a:lnSpc>
            </a:pPr>
            <a:r>
              <a:rPr lang="en-US" sz="5700" dirty="0"/>
              <a:t>Volunteer to Operator </a:t>
            </a:r>
            <a:r>
              <a:rPr lang="en-US" sz="5700" i="1" dirty="0"/>
              <a:t>then</a:t>
            </a:r>
            <a:r>
              <a:rPr lang="en-US" sz="5700" dirty="0"/>
              <a:t> Dispatcher: Grant</a:t>
            </a:r>
          </a:p>
        </p:txBody>
      </p:sp>
      <p:pic>
        <p:nvPicPr>
          <p:cNvPr id="8" name="Content Placeholder 7">
            <a:extLst>
              <a:ext uri="{FF2B5EF4-FFF2-40B4-BE49-F238E27FC236}">
                <a16:creationId xmlns:a16="http://schemas.microsoft.com/office/drawing/2014/main" id="{381EAEE8-B796-4B37-9009-090455A24EB4}"/>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20" y="10"/>
            <a:ext cx="3490702" cy="6857990"/>
          </a:xfrm>
          <a:prstGeom prst="rect">
            <a:avLst/>
          </a:prstGeom>
        </p:spPr>
      </p:pic>
    </p:spTree>
    <p:extLst>
      <p:ext uri="{BB962C8B-B14F-4D97-AF65-F5344CB8AC3E}">
        <p14:creationId xmlns:p14="http://schemas.microsoft.com/office/powerpoint/2010/main" val="211569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D7C0-785F-4917-BC15-0FE85DC95481}"/>
              </a:ext>
            </a:extLst>
          </p:cNvPr>
          <p:cNvSpPr>
            <a:spLocks noGrp="1"/>
          </p:cNvSpPr>
          <p:nvPr>
            <p:ph type="title"/>
          </p:nvPr>
        </p:nvSpPr>
        <p:spPr>
          <a:xfrm>
            <a:off x="3957996" y="640080"/>
            <a:ext cx="4705943" cy="4018341"/>
          </a:xfrm>
          <a:noFill/>
        </p:spPr>
        <p:txBody>
          <a:bodyPr vert="horz" lIns="91440" tIns="45720" rIns="91440" bIns="45720" rtlCol="0" anchor="b">
            <a:normAutofit/>
          </a:bodyPr>
          <a:lstStyle/>
          <a:p>
            <a:pPr algn="l">
              <a:lnSpc>
                <a:spcPct val="90000"/>
              </a:lnSpc>
            </a:pPr>
            <a:r>
              <a:rPr lang="en-US" sz="5700" dirty="0"/>
              <a:t>Volunteer to Operator then Dispatcher: Grant</a:t>
            </a:r>
          </a:p>
        </p:txBody>
      </p:sp>
      <p:pic>
        <p:nvPicPr>
          <p:cNvPr id="8" name="Content Placeholder 7">
            <a:extLst>
              <a:ext uri="{FF2B5EF4-FFF2-40B4-BE49-F238E27FC236}">
                <a16:creationId xmlns:a16="http://schemas.microsoft.com/office/drawing/2014/main" id="{381EAEE8-B796-4B37-9009-090455A24EB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10"/>
            <a:ext cx="3490702" cy="6857990"/>
          </a:xfrm>
          <a:prstGeom prst="rect">
            <a:avLst/>
          </a:prstGeom>
        </p:spPr>
      </p:pic>
    </p:spTree>
    <p:extLst>
      <p:ext uri="{BB962C8B-B14F-4D97-AF65-F5344CB8AC3E}">
        <p14:creationId xmlns:p14="http://schemas.microsoft.com/office/powerpoint/2010/main" val="1099802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D7C0-785F-4917-BC15-0FE85DC95481}"/>
              </a:ext>
            </a:extLst>
          </p:cNvPr>
          <p:cNvSpPr>
            <a:spLocks noGrp="1"/>
          </p:cNvSpPr>
          <p:nvPr>
            <p:ph type="title"/>
          </p:nvPr>
        </p:nvSpPr>
        <p:spPr>
          <a:xfrm>
            <a:off x="3957996" y="640080"/>
            <a:ext cx="4705943" cy="4018341"/>
          </a:xfrm>
          <a:noFill/>
        </p:spPr>
        <p:txBody>
          <a:bodyPr vert="horz" lIns="91440" tIns="45720" rIns="91440" bIns="45720" rtlCol="0" anchor="b">
            <a:normAutofit/>
          </a:bodyPr>
          <a:lstStyle/>
          <a:p>
            <a:pPr algn="l">
              <a:lnSpc>
                <a:spcPct val="90000"/>
              </a:lnSpc>
            </a:pPr>
            <a:r>
              <a:rPr lang="en-US" sz="5700" dirty="0"/>
              <a:t>Volunteer to Operator then Supervisor: Izi</a:t>
            </a:r>
          </a:p>
        </p:txBody>
      </p:sp>
      <p:pic>
        <p:nvPicPr>
          <p:cNvPr id="7" name="Content Placeholder 6">
            <a:extLst>
              <a:ext uri="{FF2B5EF4-FFF2-40B4-BE49-F238E27FC236}">
                <a16:creationId xmlns:a16="http://schemas.microsoft.com/office/drawing/2014/main" id="{C9D264AE-F1DA-403E-A8CB-9DF1C08C8BF2}"/>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b="-1"/>
          <a:stretch/>
        </p:blipFill>
        <p:spPr>
          <a:xfrm>
            <a:off x="20" y="10"/>
            <a:ext cx="3490702" cy="6857990"/>
          </a:xfrm>
          <a:prstGeom prst="rect">
            <a:avLst/>
          </a:prstGeom>
        </p:spPr>
      </p:pic>
    </p:spTree>
    <p:extLst>
      <p:ext uri="{BB962C8B-B14F-4D97-AF65-F5344CB8AC3E}">
        <p14:creationId xmlns:p14="http://schemas.microsoft.com/office/powerpoint/2010/main" val="2753086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D7C0-785F-4917-BC15-0FE85DC95481}"/>
              </a:ext>
            </a:extLst>
          </p:cNvPr>
          <p:cNvSpPr>
            <a:spLocks noGrp="1"/>
          </p:cNvSpPr>
          <p:nvPr>
            <p:ph type="title"/>
          </p:nvPr>
        </p:nvSpPr>
        <p:spPr>
          <a:xfrm>
            <a:off x="4813299" y="3629025"/>
            <a:ext cx="3968748" cy="1628775"/>
          </a:xfrm>
        </p:spPr>
        <p:txBody>
          <a:bodyPr vert="horz" lIns="91440" tIns="45720" rIns="91440" bIns="45720" rtlCol="0" anchor="b">
            <a:noAutofit/>
          </a:bodyPr>
          <a:lstStyle/>
          <a:p>
            <a:pPr algn="l">
              <a:lnSpc>
                <a:spcPct val="90000"/>
              </a:lnSpc>
            </a:pPr>
            <a:r>
              <a:rPr lang="en-US" sz="5700" dirty="0"/>
              <a:t>Volunteer to Operator </a:t>
            </a:r>
            <a:r>
              <a:rPr lang="en-US" sz="5700" i="1" dirty="0"/>
              <a:t>then</a:t>
            </a:r>
            <a:r>
              <a:rPr lang="en-US" sz="5700" dirty="0"/>
              <a:t> Supervisor: Izi</a:t>
            </a:r>
          </a:p>
        </p:txBody>
      </p:sp>
      <p:pic>
        <p:nvPicPr>
          <p:cNvPr id="5" name="Content Placeholder 4">
            <a:extLst>
              <a:ext uri="{FF2B5EF4-FFF2-40B4-BE49-F238E27FC236}">
                <a16:creationId xmlns:a16="http://schemas.microsoft.com/office/drawing/2014/main" id="{4D619891-B956-49EF-BCA5-BEB91E35DD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2799661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7835-3A5E-4F81-A119-3CB2A567E9CE}"/>
              </a:ext>
            </a:extLst>
          </p:cNvPr>
          <p:cNvSpPr>
            <a:spLocks noGrp="1"/>
          </p:cNvSpPr>
          <p:nvPr>
            <p:ph type="title"/>
          </p:nvPr>
        </p:nvSpPr>
        <p:spPr/>
        <p:txBody>
          <a:bodyPr/>
          <a:lstStyle/>
          <a:p>
            <a:r>
              <a:rPr lang="en-US"/>
              <a:t>Passenger Success</a:t>
            </a:r>
            <a:endParaRPr lang="en-US" dirty="0"/>
          </a:p>
        </p:txBody>
      </p:sp>
      <p:pic>
        <p:nvPicPr>
          <p:cNvPr id="5" name="Content Placeholder 4">
            <a:extLst>
              <a:ext uri="{FF2B5EF4-FFF2-40B4-BE49-F238E27FC236}">
                <a16:creationId xmlns:a16="http://schemas.microsoft.com/office/drawing/2014/main" id="{8843390B-C729-45A1-8318-6DFC76B6CE4F}"/>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1421507" y="1325880"/>
            <a:ext cx="6300985" cy="4206240"/>
          </a:xfrm>
          <a:prstGeom prst="rect">
            <a:avLst/>
          </a:prstGeom>
        </p:spPr>
      </p:pic>
    </p:spTree>
    <p:extLst>
      <p:ext uri="{BB962C8B-B14F-4D97-AF65-F5344CB8AC3E}">
        <p14:creationId xmlns:p14="http://schemas.microsoft.com/office/powerpoint/2010/main" val="3174265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Name is Not “Those People”</a:t>
            </a:r>
          </a:p>
        </p:txBody>
      </p:sp>
      <p:sp>
        <p:nvSpPr>
          <p:cNvPr id="3" name="Content Placeholder 2"/>
          <p:cNvSpPr>
            <a:spLocks noGrp="1"/>
          </p:cNvSpPr>
          <p:nvPr>
            <p:ph sz="half" idx="1"/>
          </p:nvPr>
        </p:nvSpPr>
        <p:spPr>
          <a:xfrm>
            <a:off x="457200" y="1600200"/>
            <a:ext cx="8229600" cy="5257800"/>
          </a:xfrm>
        </p:spPr>
        <p:txBody>
          <a:bodyPr>
            <a:normAutofit/>
          </a:bodyPr>
          <a:lstStyle/>
          <a:p>
            <a:pPr marL="0" indent="0" algn="ctr">
              <a:spcBef>
                <a:spcPts val="0"/>
              </a:spcBef>
              <a:buNone/>
            </a:pPr>
            <a:r>
              <a:rPr lang="en-US" dirty="0"/>
              <a:t>The wind will stop before I let my children become a statistic.</a:t>
            </a:r>
          </a:p>
          <a:p>
            <a:pPr marL="0" indent="0" algn="ctr">
              <a:spcBef>
                <a:spcPts val="0"/>
              </a:spcBef>
              <a:buNone/>
            </a:pPr>
            <a:r>
              <a:rPr lang="en-US" dirty="0"/>
              <a:t>Before you give in to the urge to blame me,</a:t>
            </a:r>
          </a:p>
          <a:p>
            <a:pPr marL="0" indent="0" algn="ctr">
              <a:spcBef>
                <a:spcPts val="0"/>
              </a:spcBef>
              <a:buNone/>
            </a:pPr>
            <a:r>
              <a:rPr lang="en-US" dirty="0"/>
              <a:t>the blames that lets us go blind and unknowing into</a:t>
            </a:r>
          </a:p>
          <a:p>
            <a:pPr marL="0" indent="0" algn="ctr">
              <a:spcBef>
                <a:spcPts val="0"/>
              </a:spcBef>
              <a:buNone/>
            </a:pPr>
            <a:r>
              <a:rPr lang="en-US" dirty="0"/>
              <a:t>the isolation that disconnects us, take another look.</a:t>
            </a:r>
          </a:p>
          <a:p>
            <a:pPr marL="0" indent="0" algn="ctr">
              <a:spcBef>
                <a:spcPts val="0"/>
              </a:spcBef>
              <a:buNone/>
            </a:pPr>
            <a:r>
              <a:rPr lang="en-US" dirty="0"/>
              <a:t>Don’t go away.</a:t>
            </a:r>
          </a:p>
          <a:p>
            <a:pPr marL="0" indent="0" algn="ctr">
              <a:spcBef>
                <a:spcPts val="0"/>
              </a:spcBef>
              <a:buNone/>
            </a:pPr>
            <a:r>
              <a:rPr lang="en-US" dirty="0"/>
              <a:t>For I am not the problem, but the solution.</a:t>
            </a:r>
          </a:p>
          <a:p>
            <a:pPr marL="0" indent="0" algn="ctr">
              <a:spcBef>
                <a:spcPts val="0"/>
              </a:spcBef>
              <a:buNone/>
            </a:pPr>
            <a:r>
              <a:rPr lang="en-US" dirty="0"/>
              <a:t>And…My name is not “Those People.” </a:t>
            </a:r>
          </a:p>
          <a:p>
            <a:pPr marL="0" indent="0" algn="ctr">
              <a:lnSpc>
                <a:spcPct val="110000"/>
              </a:lnSpc>
              <a:spcBef>
                <a:spcPts val="0"/>
              </a:spcBef>
              <a:buNone/>
            </a:pPr>
            <a:endParaRPr lang="en-US" sz="2000" dirty="0"/>
          </a:p>
          <a:p>
            <a:pPr marL="0" indent="0" algn="ctr">
              <a:lnSpc>
                <a:spcPct val="110000"/>
              </a:lnSpc>
              <a:spcBef>
                <a:spcPts val="0"/>
              </a:spcBef>
              <a:buNone/>
            </a:pPr>
            <a:r>
              <a:rPr lang="en-US" sz="1800" dirty="0"/>
              <a:t>Excerpt from Julia Dinsmore’s poem, My Name Is Not “Those People,” included in her book, My Name Is Child of God … Not “Those People”: A First-Person Look at Poverty (Augsburg Fortress Publishers)</a:t>
            </a:r>
          </a:p>
        </p:txBody>
      </p:sp>
    </p:spTree>
    <p:extLst>
      <p:ext uri="{BB962C8B-B14F-4D97-AF65-F5344CB8AC3E}">
        <p14:creationId xmlns:p14="http://schemas.microsoft.com/office/powerpoint/2010/main" val="1439510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p:txBody>
          <a:bodyPr/>
          <a:lstStyle/>
          <a:p>
            <a:r>
              <a:rPr lang="en-US" dirty="0"/>
              <a:t>Intercity Transit</a:t>
            </a:r>
          </a:p>
          <a:p>
            <a:r>
              <a:rPr lang="en-US" dirty="0"/>
              <a:t>How Transit Found Me</a:t>
            </a:r>
          </a:p>
          <a:p>
            <a:r>
              <a:rPr lang="en-US" dirty="0"/>
              <a:t>Operator Recruitment</a:t>
            </a:r>
          </a:p>
          <a:p>
            <a:r>
              <a:rPr lang="en-US" dirty="0"/>
              <a:t>About Village Vans</a:t>
            </a:r>
          </a:p>
          <a:p>
            <a:pPr lvl="1"/>
            <a:r>
              <a:rPr lang="en-US" dirty="0"/>
              <a:t>Stats Review</a:t>
            </a:r>
          </a:p>
          <a:p>
            <a:pPr lvl="1"/>
            <a:r>
              <a:rPr lang="en-US" dirty="0"/>
              <a:t>Community Partners</a:t>
            </a:r>
          </a:p>
          <a:p>
            <a:pPr lvl="1"/>
            <a:r>
              <a:rPr lang="en-US" dirty="0"/>
              <a:t>Meet Grant and Izi</a:t>
            </a:r>
          </a:p>
          <a:p>
            <a:pPr lvl="1"/>
            <a:r>
              <a:rPr lang="en-US" dirty="0"/>
              <a:t>Passenger Success</a:t>
            </a:r>
          </a:p>
        </p:txBody>
      </p:sp>
    </p:spTree>
    <p:extLst>
      <p:ext uri="{BB962C8B-B14F-4D97-AF65-F5344CB8AC3E}">
        <p14:creationId xmlns:p14="http://schemas.microsoft.com/office/powerpoint/2010/main" val="3089081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558B-398C-4124-B9E9-5D33E416A9DB}"/>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4306A9F3-AE34-482B-A593-C047C8874025}"/>
              </a:ext>
            </a:extLst>
          </p:cNvPr>
          <p:cNvSpPr>
            <a:spLocks noGrp="1"/>
          </p:cNvSpPr>
          <p:nvPr>
            <p:ph type="body" idx="1"/>
          </p:nvPr>
        </p:nvSpPr>
        <p:spPr/>
        <p:txBody>
          <a:bodyPr/>
          <a:lstStyle/>
          <a:p>
            <a:r>
              <a:rPr lang="en-US" dirty="0"/>
              <a:t>Emily Bergkamp, Director of Operations</a:t>
            </a:r>
          </a:p>
          <a:p>
            <a:r>
              <a:rPr lang="en-US" dirty="0">
                <a:hlinkClick r:id="rId2"/>
              </a:rPr>
              <a:t>ebergkamp@intercitytransit.com</a:t>
            </a:r>
            <a:endParaRPr lang="en-US" dirty="0"/>
          </a:p>
          <a:p>
            <a:r>
              <a:rPr lang="en-US" dirty="0"/>
              <a:t>360-705-5889</a:t>
            </a:r>
          </a:p>
        </p:txBody>
      </p:sp>
    </p:spTree>
    <p:extLst>
      <p:ext uri="{BB962C8B-B14F-4D97-AF65-F5344CB8AC3E}">
        <p14:creationId xmlns:p14="http://schemas.microsoft.com/office/powerpoint/2010/main" val="1434986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CF64-2A5D-4090-A950-4591B7E17B3F}"/>
              </a:ext>
            </a:extLst>
          </p:cNvPr>
          <p:cNvSpPr>
            <a:spLocks noGrp="1"/>
          </p:cNvSpPr>
          <p:nvPr>
            <p:ph type="title"/>
          </p:nvPr>
        </p:nvSpPr>
        <p:spPr/>
        <p:txBody>
          <a:bodyPr/>
          <a:lstStyle/>
          <a:p>
            <a:r>
              <a:rPr lang="en-US" dirty="0"/>
              <a:t>Intercity Transit</a:t>
            </a:r>
          </a:p>
        </p:txBody>
      </p:sp>
      <p:sp>
        <p:nvSpPr>
          <p:cNvPr id="3" name="Content Placeholder 2">
            <a:extLst>
              <a:ext uri="{FF2B5EF4-FFF2-40B4-BE49-F238E27FC236}">
                <a16:creationId xmlns:a16="http://schemas.microsoft.com/office/drawing/2014/main" id="{75D2813B-9871-40FC-A20F-87D7DA019B6A}"/>
              </a:ext>
            </a:extLst>
          </p:cNvPr>
          <p:cNvSpPr>
            <a:spLocks noGrp="1"/>
          </p:cNvSpPr>
          <p:nvPr>
            <p:ph sz="half" idx="1"/>
          </p:nvPr>
        </p:nvSpPr>
        <p:spPr/>
        <p:txBody>
          <a:bodyPr>
            <a:normAutofit fontScale="70000" lnSpcReduction="20000"/>
          </a:bodyPr>
          <a:lstStyle/>
          <a:p>
            <a:r>
              <a:rPr lang="en-US" sz="4600" dirty="0"/>
              <a:t>Olympia, Washington</a:t>
            </a:r>
          </a:p>
          <a:p>
            <a:pPr lvl="1"/>
            <a:r>
              <a:rPr lang="en-US" sz="4000" dirty="0"/>
              <a:t>State Government</a:t>
            </a:r>
          </a:p>
          <a:p>
            <a:pPr lvl="1"/>
            <a:r>
              <a:rPr lang="en-US" sz="4000" dirty="0"/>
              <a:t>Colleges</a:t>
            </a:r>
          </a:p>
          <a:p>
            <a:r>
              <a:rPr lang="en-US" sz="4600" dirty="0"/>
              <a:t>Public Transportation Benefit Area </a:t>
            </a:r>
          </a:p>
          <a:p>
            <a:pPr lvl="1"/>
            <a:r>
              <a:rPr lang="en-US" sz="4000" dirty="0"/>
              <a:t>Serving Thurston County Since 1981</a:t>
            </a:r>
          </a:p>
          <a:p>
            <a:pPr lvl="1"/>
            <a:r>
              <a:rPr lang="en-US" sz="4000" dirty="0"/>
              <a:t>Population 180,000</a:t>
            </a:r>
          </a:p>
          <a:p>
            <a:pPr lvl="1"/>
            <a:r>
              <a:rPr lang="en-US" sz="4000" dirty="0"/>
              <a:t>Approximately 100 square mile service area</a:t>
            </a:r>
          </a:p>
          <a:p>
            <a:pPr lvl="1"/>
            <a:r>
              <a:rPr lang="en-US" sz="4000" dirty="0"/>
              <a:t>86 Coaches (Fixed Route), 54 Cutaways (ADA Paratransit)</a:t>
            </a:r>
          </a:p>
          <a:p>
            <a:pPr lvl="1"/>
            <a:r>
              <a:rPr lang="en-US" sz="4000" dirty="0"/>
              <a:t>Zero Fare Pilot through 2028</a:t>
            </a:r>
          </a:p>
          <a:p>
            <a:endParaRPr lang="en-US" dirty="0"/>
          </a:p>
        </p:txBody>
      </p:sp>
    </p:spTree>
    <p:extLst>
      <p:ext uri="{BB962C8B-B14F-4D97-AF65-F5344CB8AC3E}">
        <p14:creationId xmlns:p14="http://schemas.microsoft.com/office/powerpoint/2010/main" val="2562063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A4FF-59BD-41D7-96F2-A95C1ACE8EBF}"/>
              </a:ext>
            </a:extLst>
          </p:cNvPr>
          <p:cNvSpPr>
            <a:spLocks noGrp="1"/>
          </p:cNvSpPr>
          <p:nvPr>
            <p:ph type="title"/>
          </p:nvPr>
        </p:nvSpPr>
        <p:spPr/>
        <p:txBody>
          <a:bodyPr/>
          <a:lstStyle/>
          <a:p>
            <a:r>
              <a:rPr lang="en-US" dirty="0"/>
              <a:t>How Transit Found Me</a:t>
            </a:r>
          </a:p>
        </p:txBody>
      </p:sp>
      <p:graphicFrame>
        <p:nvGraphicFramePr>
          <p:cNvPr id="6" name="Diagram 5">
            <a:extLst>
              <a:ext uri="{FF2B5EF4-FFF2-40B4-BE49-F238E27FC236}">
                <a16:creationId xmlns:a16="http://schemas.microsoft.com/office/drawing/2014/main" id="{39836EB9-267C-41D4-B5B7-61AD0E24C6C1}"/>
              </a:ext>
            </a:extLst>
          </p:cNvPr>
          <p:cNvGraphicFramePr/>
          <p:nvPr>
            <p:extLst>
              <p:ext uri="{D42A27DB-BD31-4B8C-83A1-F6EECF244321}">
                <p14:modId xmlns:p14="http://schemas.microsoft.com/office/powerpoint/2010/main" val="4253932120"/>
              </p:ext>
            </p:extLst>
          </p:nvPr>
        </p:nvGraphicFramePr>
        <p:xfrm>
          <a:off x="1524000" y="1803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362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CF64-2A5D-4090-A950-4591B7E17B3F}"/>
              </a:ext>
            </a:extLst>
          </p:cNvPr>
          <p:cNvSpPr>
            <a:spLocks noGrp="1"/>
          </p:cNvSpPr>
          <p:nvPr>
            <p:ph type="title"/>
          </p:nvPr>
        </p:nvSpPr>
        <p:spPr/>
        <p:txBody>
          <a:bodyPr/>
          <a:lstStyle/>
          <a:p>
            <a:r>
              <a:rPr lang="en-US"/>
              <a:t>Operator Recruitment</a:t>
            </a:r>
            <a:endParaRPr lang="en-US" dirty="0"/>
          </a:p>
        </p:txBody>
      </p:sp>
      <p:sp>
        <p:nvSpPr>
          <p:cNvPr id="3" name="Content Placeholder 2">
            <a:extLst>
              <a:ext uri="{FF2B5EF4-FFF2-40B4-BE49-F238E27FC236}">
                <a16:creationId xmlns:a16="http://schemas.microsoft.com/office/drawing/2014/main" id="{75D2813B-9871-40FC-A20F-87D7DA019B6A}"/>
              </a:ext>
            </a:extLst>
          </p:cNvPr>
          <p:cNvSpPr>
            <a:spLocks noGrp="1"/>
          </p:cNvSpPr>
          <p:nvPr>
            <p:ph sz="half" idx="1"/>
          </p:nvPr>
        </p:nvSpPr>
        <p:spPr/>
        <p:txBody>
          <a:bodyPr>
            <a:normAutofit/>
          </a:bodyPr>
          <a:lstStyle/>
          <a:p>
            <a:r>
              <a:rPr lang="en-US"/>
              <a:t>Method</a:t>
            </a:r>
          </a:p>
          <a:p>
            <a:pPr lvl="1"/>
            <a:r>
              <a:rPr lang="en-US"/>
              <a:t>Hire for Customer Service Skills</a:t>
            </a:r>
          </a:p>
          <a:p>
            <a:pPr lvl="1"/>
            <a:r>
              <a:rPr lang="en-US"/>
              <a:t>Negotiated higher increase to base wages </a:t>
            </a:r>
          </a:p>
          <a:p>
            <a:pPr lvl="1"/>
            <a:r>
              <a:rPr lang="en-US"/>
              <a:t>Focus on transit as a career with state benefits package and deferred comp/401k options</a:t>
            </a:r>
          </a:p>
          <a:p>
            <a:endParaRPr lang="en-US" dirty="0"/>
          </a:p>
        </p:txBody>
      </p:sp>
      <p:pic>
        <p:nvPicPr>
          <p:cNvPr id="6" name="Picture 5">
            <a:extLst>
              <a:ext uri="{FF2B5EF4-FFF2-40B4-BE49-F238E27FC236}">
                <a16:creationId xmlns:a16="http://schemas.microsoft.com/office/drawing/2014/main" id="{18B2C56B-3744-4A39-97D7-A6455827D278}"/>
              </a:ext>
            </a:extLst>
          </p:cNvPr>
          <p:cNvPicPr>
            <a:picLocks noChangeAspect="1"/>
          </p:cNvPicPr>
          <p:nvPr/>
        </p:nvPicPr>
        <p:blipFill>
          <a:blip r:embed="rId3"/>
          <a:stretch>
            <a:fillRect/>
          </a:stretch>
        </p:blipFill>
        <p:spPr>
          <a:xfrm>
            <a:off x="2066327" y="3839924"/>
            <a:ext cx="5011346" cy="274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4830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CF64-2A5D-4090-A950-4591B7E17B3F}"/>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dirty="0"/>
              <a:t>Operator Recruitment</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D2813B-9871-40FC-A20F-87D7DA019B6A}"/>
              </a:ext>
            </a:extLst>
          </p:cNvPr>
          <p:cNvSpPr>
            <a:spLocks noGrp="1"/>
          </p:cNvSpPr>
          <p:nvPr>
            <p:ph sz="half" idx="1"/>
          </p:nvPr>
        </p:nvSpPr>
        <p:spPr>
          <a:xfrm>
            <a:off x="491490" y="2575034"/>
            <a:ext cx="3840085" cy="3462228"/>
          </a:xfrm>
        </p:spPr>
        <p:txBody>
          <a:bodyPr vert="horz" lIns="91440" tIns="45720" rIns="91440" bIns="45720" rtlCol="0">
            <a:normAutofit/>
          </a:bodyPr>
          <a:lstStyle/>
          <a:p>
            <a:pPr indent="-228600">
              <a:lnSpc>
                <a:spcPct val="90000"/>
              </a:lnSpc>
            </a:pPr>
            <a:r>
              <a:rPr lang="en-US" sz="1600"/>
              <a:t>Operator Training Timeline</a:t>
            </a:r>
          </a:p>
          <a:p>
            <a:pPr lvl="1" indent="-228600">
              <a:lnSpc>
                <a:spcPct val="90000"/>
              </a:lnSpc>
              <a:buFont typeface="Arial" panose="020B0604020202020204" pitchFamily="34" charset="0"/>
              <a:buChar char="•"/>
            </a:pPr>
            <a:r>
              <a:rPr lang="en-US" sz="1600"/>
              <a:t>Contingent job offers</a:t>
            </a:r>
          </a:p>
          <a:p>
            <a:pPr lvl="1" indent="-228600">
              <a:lnSpc>
                <a:spcPct val="90000"/>
              </a:lnSpc>
              <a:buFont typeface="Arial" panose="020B0604020202020204" pitchFamily="34" charset="0"/>
              <a:buChar char="•"/>
            </a:pPr>
            <a:r>
              <a:rPr lang="en-US" sz="1600"/>
              <a:t>Offer temporary jobs as interim option</a:t>
            </a:r>
          </a:p>
          <a:p>
            <a:pPr lvl="1" indent="-228600">
              <a:lnSpc>
                <a:spcPct val="90000"/>
              </a:lnSpc>
              <a:buFont typeface="Arial" panose="020B0604020202020204" pitchFamily="34" charset="0"/>
              <a:buChar char="•"/>
            </a:pPr>
            <a:r>
              <a:rPr lang="en-US" sz="1600"/>
              <a:t>8-week training cycle</a:t>
            </a:r>
          </a:p>
          <a:p>
            <a:pPr lvl="1" indent="-228600">
              <a:lnSpc>
                <a:spcPct val="90000"/>
              </a:lnSpc>
              <a:buFont typeface="Arial" panose="020B0604020202020204" pitchFamily="34" charset="0"/>
              <a:buChar char="•"/>
            </a:pPr>
            <a:r>
              <a:rPr lang="en-US" sz="1600"/>
              <a:t>Fast track CDL holders</a:t>
            </a:r>
          </a:p>
          <a:p>
            <a:pPr indent="-228600">
              <a:lnSpc>
                <a:spcPct val="90000"/>
              </a:lnSpc>
            </a:pPr>
            <a:endParaRPr lang="en-US" sz="1600"/>
          </a:p>
        </p:txBody>
      </p:sp>
      <p:pic>
        <p:nvPicPr>
          <p:cNvPr id="6" name="Picture 5">
            <a:extLst>
              <a:ext uri="{FF2B5EF4-FFF2-40B4-BE49-F238E27FC236}">
                <a16:creationId xmlns:a16="http://schemas.microsoft.com/office/drawing/2014/main" id="{36C5FAB7-3304-4393-83BB-C31D3777E0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11647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255-2476-4D35-B189-B6C6EC743D59}"/>
              </a:ext>
            </a:extLst>
          </p:cNvPr>
          <p:cNvSpPr>
            <a:spLocks noGrp="1"/>
          </p:cNvSpPr>
          <p:nvPr>
            <p:ph type="title"/>
          </p:nvPr>
        </p:nvSpPr>
        <p:spPr/>
        <p:txBody>
          <a:bodyPr>
            <a:normAutofit fontScale="90000"/>
          </a:bodyPr>
          <a:lstStyle/>
          <a:p>
            <a:r>
              <a:rPr lang="en-US" dirty="0"/>
              <a:t>Village Vans</a:t>
            </a:r>
            <a:br>
              <a:rPr lang="en-US" dirty="0"/>
            </a:br>
            <a:r>
              <a:rPr lang="en-US" dirty="0"/>
              <a:t>A Workforce Development Program</a:t>
            </a:r>
          </a:p>
        </p:txBody>
      </p:sp>
      <p:sp>
        <p:nvSpPr>
          <p:cNvPr id="3" name="Content Placeholder 2">
            <a:extLst>
              <a:ext uri="{FF2B5EF4-FFF2-40B4-BE49-F238E27FC236}">
                <a16:creationId xmlns:a16="http://schemas.microsoft.com/office/drawing/2014/main" id="{E4A21C0F-0F09-4B42-A2B3-B1B46185C639}"/>
              </a:ext>
            </a:extLst>
          </p:cNvPr>
          <p:cNvSpPr>
            <a:spLocks noGrp="1"/>
          </p:cNvSpPr>
          <p:nvPr>
            <p:ph sz="half" idx="1"/>
          </p:nvPr>
        </p:nvSpPr>
        <p:spPr/>
        <p:txBody>
          <a:bodyPr>
            <a:normAutofit lnSpcReduction="10000"/>
          </a:bodyPr>
          <a:lstStyle/>
          <a:p>
            <a:r>
              <a:rPr lang="en-US" dirty="0"/>
              <a:t>Passenger</a:t>
            </a:r>
          </a:p>
          <a:p>
            <a:pPr lvl="1"/>
            <a:r>
              <a:rPr lang="en-US" dirty="0"/>
              <a:t>Employment Related Transportation</a:t>
            </a:r>
          </a:p>
          <a:p>
            <a:pPr lvl="1"/>
            <a:r>
              <a:rPr lang="en-US" dirty="0"/>
              <a:t>Reduce transportation barriers so that passengers can become financially independent</a:t>
            </a:r>
          </a:p>
          <a:p>
            <a:r>
              <a:rPr lang="en-US" dirty="0"/>
              <a:t>Volunteer</a:t>
            </a:r>
          </a:p>
          <a:p>
            <a:pPr lvl="1"/>
            <a:r>
              <a:rPr lang="en-US" dirty="0"/>
              <a:t>Driving passengers, dispatching and job shadowing</a:t>
            </a:r>
          </a:p>
          <a:p>
            <a:pPr lvl="1"/>
            <a:r>
              <a:rPr lang="en-US" dirty="0"/>
              <a:t>Assist with cover letters, resumes and mock/informative interviews</a:t>
            </a:r>
          </a:p>
          <a:p>
            <a:pPr lvl="1"/>
            <a:r>
              <a:rPr lang="en-US" dirty="0"/>
              <a:t>Connections within the community</a:t>
            </a:r>
          </a:p>
          <a:p>
            <a:pPr lvl="1"/>
            <a:r>
              <a:rPr lang="en-US" dirty="0"/>
              <a:t>Develop work skills for participants so they are competitive in the job market</a:t>
            </a:r>
          </a:p>
          <a:p>
            <a:endParaRPr lang="en-US" dirty="0"/>
          </a:p>
        </p:txBody>
      </p:sp>
    </p:spTree>
    <p:extLst>
      <p:ext uri="{BB962C8B-B14F-4D97-AF65-F5344CB8AC3E}">
        <p14:creationId xmlns:p14="http://schemas.microsoft.com/office/powerpoint/2010/main" val="750609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 Competency</a:t>
            </a:r>
          </a:p>
        </p:txBody>
      </p:sp>
      <p:sp>
        <p:nvSpPr>
          <p:cNvPr id="3" name="Content Placeholder 2"/>
          <p:cNvSpPr>
            <a:spLocks noGrp="1"/>
          </p:cNvSpPr>
          <p:nvPr>
            <p:ph sz="half" idx="1"/>
          </p:nvPr>
        </p:nvSpPr>
        <p:spPr>
          <a:xfrm>
            <a:off x="457200" y="1600200"/>
            <a:ext cx="8229600" cy="5257800"/>
          </a:xfrm>
        </p:spPr>
        <p:txBody>
          <a:bodyPr>
            <a:normAutofit/>
          </a:bodyPr>
          <a:lstStyle/>
          <a:p>
            <a:pPr marL="0" indent="0">
              <a:spcBef>
                <a:spcPts val="0"/>
              </a:spcBef>
              <a:buNone/>
            </a:pPr>
            <a:r>
              <a:rPr lang="en-US" dirty="0"/>
              <a:t>Beegle Poverty Immersion Institute (Portland, OR)</a:t>
            </a:r>
          </a:p>
          <a:p>
            <a:pPr>
              <a:spcBef>
                <a:spcPts val="0"/>
              </a:spcBef>
            </a:pPr>
            <a:r>
              <a:rPr lang="en-US" dirty="0"/>
              <a:t>2-day course gaining knowledge and education</a:t>
            </a:r>
          </a:p>
          <a:p>
            <a:pPr lvl="1">
              <a:spcBef>
                <a:spcPts val="0"/>
              </a:spcBef>
            </a:pPr>
            <a:r>
              <a:rPr lang="en-US" dirty="0"/>
              <a:t> Understanding of poverty and what we can do to successfully assist people in moving out – and staying out – of poverty. </a:t>
            </a:r>
          </a:p>
          <a:p>
            <a:pPr>
              <a:spcBef>
                <a:spcPts val="0"/>
              </a:spcBef>
            </a:pPr>
            <a:r>
              <a:rPr lang="en-US" dirty="0">
                <a:hlinkClick r:id="rId3"/>
              </a:rPr>
              <a:t>https://www.combarriers.com/povertyinstitute</a:t>
            </a:r>
            <a:r>
              <a:rPr lang="en-US" dirty="0"/>
              <a:t> </a:t>
            </a:r>
          </a:p>
        </p:txBody>
      </p:sp>
    </p:spTree>
    <p:extLst>
      <p:ext uri="{BB962C8B-B14F-4D97-AF65-F5344CB8AC3E}">
        <p14:creationId xmlns:p14="http://schemas.microsoft.com/office/powerpoint/2010/main" val="2835496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255-2476-4D35-B189-B6C6EC743D59}"/>
              </a:ext>
            </a:extLst>
          </p:cNvPr>
          <p:cNvSpPr>
            <a:spLocks noGrp="1"/>
          </p:cNvSpPr>
          <p:nvPr>
            <p:ph type="title"/>
          </p:nvPr>
        </p:nvSpPr>
        <p:spPr/>
        <p:txBody>
          <a:bodyPr>
            <a:normAutofit/>
          </a:bodyPr>
          <a:lstStyle/>
          <a:p>
            <a:r>
              <a:rPr lang="en-US" dirty="0"/>
              <a:t>Village Vans Volunteer Stats</a:t>
            </a:r>
          </a:p>
        </p:txBody>
      </p:sp>
      <p:sp>
        <p:nvSpPr>
          <p:cNvPr id="3" name="Content Placeholder 2">
            <a:extLst>
              <a:ext uri="{FF2B5EF4-FFF2-40B4-BE49-F238E27FC236}">
                <a16:creationId xmlns:a16="http://schemas.microsoft.com/office/drawing/2014/main" id="{E4A21C0F-0F09-4B42-A2B3-B1B46185C639}"/>
              </a:ext>
            </a:extLst>
          </p:cNvPr>
          <p:cNvSpPr>
            <a:spLocks noGrp="1"/>
          </p:cNvSpPr>
          <p:nvPr>
            <p:ph sz="half" idx="1"/>
          </p:nvPr>
        </p:nvSpPr>
        <p:spPr/>
        <p:txBody>
          <a:bodyPr numCol="2">
            <a:normAutofit/>
          </a:bodyPr>
          <a:lstStyle/>
          <a:p>
            <a:r>
              <a:rPr lang="en-US" dirty="0"/>
              <a:t>Employment Hires: </a:t>
            </a:r>
          </a:p>
          <a:p>
            <a:pPr lvl="1"/>
            <a:r>
              <a:rPr lang="en-US" dirty="0"/>
              <a:t>2019: 21</a:t>
            </a:r>
          </a:p>
          <a:p>
            <a:pPr lvl="1"/>
            <a:r>
              <a:rPr lang="en-US" dirty="0"/>
              <a:t>2020: 19</a:t>
            </a:r>
          </a:p>
          <a:p>
            <a:pPr lvl="1"/>
            <a:r>
              <a:rPr lang="en-US" dirty="0"/>
              <a:t>2021: 7</a:t>
            </a:r>
          </a:p>
          <a:p>
            <a:r>
              <a:rPr lang="en-US" dirty="0"/>
              <a:t>Employment with Intercity Transit:</a:t>
            </a:r>
          </a:p>
          <a:p>
            <a:pPr lvl="1"/>
            <a:r>
              <a:rPr lang="en-US" dirty="0"/>
              <a:t>2019: 11 </a:t>
            </a:r>
          </a:p>
          <a:p>
            <a:pPr lvl="1"/>
            <a:r>
              <a:rPr lang="en-US" dirty="0"/>
              <a:t>2020: 4 </a:t>
            </a:r>
          </a:p>
          <a:p>
            <a:pPr lvl="1"/>
            <a:r>
              <a:rPr lang="en-US" dirty="0"/>
              <a:t>2021: 4 </a:t>
            </a:r>
          </a:p>
          <a:p>
            <a:r>
              <a:rPr lang="en-US" dirty="0"/>
              <a:t>Employment in Transportation Field: </a:t>
            </a:r>
          </a:p>
          <a:p>
            <a:pPr lvl="1"/>
            <a:r>
              <a:rPr lang="en-US" dirty="0"/>
              <a:t>2019: 16</a:t>
            </a:r>
          </a:p>
          <a:p>
            <a:pPr lvl="1"/>
            <a:r>
              <a:rPr lang="en-US" dirty="0"/>
              <a:t>2020: 2</a:t>
            </a:r>
          </a:p>
          <a:p>
            <a:pPr lvl="1"/>
            <a:r>
              <a:rPr lang="en-US" dirty="0"/>
              <a:t>2021: 2</a:t>
            </a:r>
          </a:p>
          <a:p>
            <a:endParaRPr lang="en-US" dirty="0"/>
          </a:p>
        </p:txBody>
      </p:sp>
    </p:spTree>
    <p:extLst>
      <p:ext uri="{BB962C8B-B14F-4D97-AF65-F5344CB8AC3E}">
        <p14:creationId xmlns:p14="http://schemas.microsoft.com/office/powerpoint/2010/main" val="275513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TotalTime>
  <Words>2025</Words>
  <Application>Microsoft Office PowerPoint</Application>
  <PresentationFormat>On-screen Show (4:3)</PresentationFormat>
  <Paragraphs>224</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Operator Recruitment and  Village Vans Program Emily Bergkamp Director of Operations  </vt:lpstr>
      <vt:lpstr>Overview</vt:lpstr>
      <vt:lpstr>Intercity Transit</vt:lpstr>
      <vt:lpstr>How Transit Found Me</vt:lpstr>
      <vt:lpstr>Operator Recruitment</vt:lpstr>
      <vt:lpstr>Operator Recruitment</vt:lpstr>
      <vt:lpstr>Village Vans A Workforce Development Program</vt:lpstr>
      <vt:lpstr>Poverty Competency</vt:lpstr>
      <vt:lpstr>Village Vans Volunteer Stats</vt:lpstr>
      <vt:lpstr>Village Vans Volunteer Stats</vt:lpstr>
      <vt:lpstr>Village Vans Passenger Trips</vt:lpstr>
      <vt:lpstr>Community Partnerships</vt:lpstr>
      <vt:lpstr>Volunteer Screening</vt:lpstr>
      <vt:lpstr>Volunteer to Operator then Dispatcher: Grant</vt:lpstr>
      <vt:lpstr>Volunteer to Operator then Dispatcher: Grant</vt:lpstr>
      <vt:lpstr>Volunteer to Operator then Supervisor: Izi</vt:lpstr>
      <vt:lpstr>Volunteer to Operator then Supervisor: Izi</vt:lpstr>
      <vt:lpstr>Passenger Success</vt:lpstr>
      <vt:lpstr>My Name is Not “Those People”</vt:lpstr>
      <vt:lpstr>Thank you! </vt:lpstr>
    </vt:vector>
  </TitlesOfParts>
  <Company>Intercity Transit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Sheila Cavanagh</cp:lastModifiedBy>
  <cp:revision>72</cp:revision>
  <dcterms:created xsi:type="dcterms:W3CDTF">2016-04-15T22:01:01Z</dcterms:created>
  <dcterms:modified xsi:type="dcterms:W3CDTF">2022-04-19T17:32:32Z</dcterms:modified>
</cp:coreProperties>
</file>